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7" r:id="rId4"/>
  </p:sldMasterIdLst>
  <p:notesMasterIdLst>
    <p:notesMasterId r:id="rId35"/>
  </p:notesMasterIdLst>
  <p:handoutMasterIdLst>
    <p:handoutMasterId r:id="rId36"/>
  </p:handoutMasterIdLst>
  <p:sldIdLst>
    <p:sldId id="386" r:id="rId5"/>
    <p:sldId id="410" r:id="rId6"/>
    <p:sldId id="433" r:id="rId7"/>
    <p:sldId id="411" r:id="rId8"/>
    <p:sldId id="413" r:id="rId9"/>
    <p:sldId id="434" r:id="rId10"/>
    <p:sldId id="414" r:id="rId11"/>
    <p:sldId id="416" r:id="rId12"/>
    <p:sldId id="418" r:id="rId13"/>
    <p:sldId id="435" r:id="rId14"/>
    <p:sldId id="436" r:id="rId15"/>
    <p:sldId id="423" r:id="rId16"/>
    <p:sldId id="437" r:id="rId17"/>
    <p:sldId id="438" r:id="rId18"/>
    <p:sldId id="439" r:id="rId19"/>
    <p:sldId id="431" r:id="rId20"/>
    <p:sldId id="449" r:id="rId21"/>
    <p:sldId id="445" r:id="rId22"/>
    <p:sldId id="447" r:id="rId23"/>
    <p:sldId id="448" r:id="rId24"/>
    <p:sldId id="451" r:id="rId25"/>
    <p:sldId id="446" r:id="rId26"/>
    <p:sldId id="442" r:id="rId27"/>
    <p:sldId id="443" r:id="rId28"/>
    <p:sldId id="452" r:id="rId29"/>
    <p:sldId id="454" r:id="rId30"/>
    <p:sldId id="455" r:id="rId31"/>
    <p:sldId id="456" r:id="rId32"/>
    <p:sldId id="457" r:id="rId33"/>
    <p:sldId id="432" r:id="rId34"/>
  </p:sldIdLst>
  <p:sldSz cx="12192000" cy="6858000"/>
  <p:notesSz cx="7010400" cy="92964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yriad Web Pro" panose="020B0604020202020204" charset="0"/>
      <p:regular r:id="rId41"/>
      <p:bold r:id="rId42"/>
      <p:italic r:id="rId4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ssonnier, Nancy (CDC/OID/NCIRD)" initials="MN(" lastIdx="4" clrIdx="0">
    <p:extLst>
      <p:ext uri="{19B8F6BF-5375-455C-9EA6-DF929625EA0E}">
        <p15:presenceInfo xmlns:p15="http://schemas.microsoft.com/office/powerpoint/2012/main" userId="S-1-5-21-1207783550-2075000910-922709458-191222" providerId="AD"/>
      </p:ext>
    </p:extLst>
  </p:cmAuthor>
  <p:cmAuthor id="2" name="Basket, Michelle (CDC/OID/NCIRD)" initials="BM(" lastIdx="1" clrIdx="1">
    <p:extLst>
      <p:ext uri="{19B8F6BF-5375-455C-9EA6-DF929625EA0E}">
        <p15:presenceInfo xmlns:p15="http://schemas.microsoft.com/office/powerpoint/2012/main" userId="S-1-5-21-1207783550-2075000910-922709458-176752" providerId="AD"/>
      </p:ext>
    </p:extLst>
  </p:cmAuthor>
  <p:cmAuthor id="3" name="Davenport, Elizabeth (Bess) (CDC/OID/NCIRD) (CTR)" initials="DE(((" lastIdx="11" clrIdx="2">
    <p:extLst>
      <p:ext uri="{19B8F6BF-5375-455C-9EA6-DF929625EA0E}">
        <p15:presenceInfo xmlns:p15="http://schemas.microsoft.com/office/powerpoint/2012/main" userId="S-1-5-21-1207783550-2075000910-922709458-575336" providerId="AD"/>
      </p:ext>
    </p:extLst>
  </p:cmAuthor>
  <p:cmAuthor id="4" name="Mandel, Samantha (CDC/DDID/NCIRD/ID)" initials="MS(" lastIdx="1" clrIdx="3">
    <p:extLst>
      <p:ext uri="{19B8F6BF-5375-455C-9EA6-DF929625EA0E}">
        <p15:presenceInfo xmlns:p15="http://schemas.microsoft.com/office/powerpoint/2012/main" userId="S::mvi0@cdc.gov::487956fd-ea10-4144-97db-138bcb1b2499" providerId="AD"/>
      </p:ext>
    </p:extLst>
  </p:cmAuthor>
  <p:cmAuthor id="5" name="Gerber, Susan I. (CDC/DDID/NCIRD/DVD)" initials="GSI(" lastIdx="5" clrIdx="4">
    <p:extLst>
      <p:ext uri="{19B8F6BF-5375-455C-9EA6-DF929625EA0E}">
        <p15:presenceInfo xmlns:p15="http://schemas.microsoft.com/office/powerpoint/2012/main" userId="S::bhx1@cdc.gov::d17ec439-bc7b-4f2d-99af-8cecb884e345" providerId="AD"/>
      </p:ext>
    </p:extLst>
  </p:cmAuthor>
  <p:cmAuthor id="6" name="Patel, Anita (CDC/DDID/NCIRD/OD)" initials="bop1" lastIdx="1" clrIdx="5">
    <p:extLst>
      <p:ext uri="{19B8F6BF-5375-455C-9EA6-DF929625EA0E}">
        <p15:presenceInfo xmlns:p15="http://schemas.microsoft.com/office/powerpoint/2012/main" userId="Patel, Anita (CDC/DDID/NCIRD/OD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7245D"/>
    <a:srgbClr val="EC881D"/>
    <a:srgbClr val="FFFFFF"/>
    <a:srgbClr val="00133A"/>
    <a:srgbClr val="0E66AF"/>
    <a:srgbClr val="006A71"/>
    <a:srgbClr val="695E4A"/>
    <a:srgbClr val="00853F"/>
    <a:srgbClr val="781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4" autoAdjust="0"/>
    <p:restoredTop sz="80000" autoAdjust="0"/>
  </p:normalViewPr>
  <p:slideViewPr>
    <p:cSldViewPr snapToGrid="0">
      <p:cViewPr varScale="1">
        <p:scale>
          <a:sx n="88" d="100"/>
          <a:sy n="88" d="100"/>
        </p:scale>
        <p:origin x="79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2EC53-6E23-4295-9AB1-B4ABCF009334}" type="datetimeFigureOut">
              <a:rPr lang="en-US" smtClean="0">
                <a:solidFill>
                  <a:schemeClr val="tx2"/>
                </a:solidFill>
              </a:rPr>
              <a:t>2/5/2020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3590B-C96D-4767-8B2C-514239B15746}" type="slidenum">
              <a:rPr lang="en-US" smtClean="0">
                <a:solidFill>
                  <a:schemeClr val="tx2"/>
                </a:solidFill>
              </a:rPr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 smtClean="0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Embargoed for release 11/22/2019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B4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B49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46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8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20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9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0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46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11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5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9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275655"/>
            <a:ext cx="10972800" cy="11557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800" b="1" baseline="0">
                <a:solidFill>
                  <a:schemeClr val="accent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2748933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chemeClr val="tx1"/>
                </a:solidFill>
                <a:effectLst/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835603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chemeClr val="tx2"/>
                </a:solidFill>
                <a:latin typeface="+mn-lt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95000"/>
                  </a:schemeClr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National Center for Immunization and Respiratory Diseases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09600" y="192627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09599" y="577002"/>
            <a:ext cx="920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National Center for Immunization and Respiratory Diseases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9598" y="6495064"/>
            <a:ext cx="10972801" cy="2308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Photographs and images included in this presentation</a:t>
            </a:r>
            <a:r>
              <a:rPr lang="en-US" sz="900" baseline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licensed solely for CDC/NCIRD online and presentation use. No rights are implied or extended for use in printing or any use by other CDC CIOs or any external audiences.</a:t>
            </a:r>
          </a:p>
        </p:txBody>
      </p:sp>
    </p:spTree>
    <p:extLst>
      <p:ext uri="{BB962C8B-B14F-4D97-AF65-F5344CB8AC3E}">
        <p14:creationId xmlns:p14="http://schemas.microsoft.com/office/powerpoint/2010/main" val="15854685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554163"/>
            <a:ext cx="10972800" cy="4621212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r>
              <a:rPr lang="en-US" dirty="0"/>
              <a:t>Tenth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910049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54479"/>
            <a:ext cx="5242560" cy="4620895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2pPr>
            <a:lvl3pPr marL="731502" indent="-243834"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 sz="1800">
                <a:solidFill>
                  <a:schemeClr val="tx2"/>
                </a:solidFill>
                <a:latin typeface="+mn-lt"/>
              </a:defRPr>
            </a:lvl6pPr>
            <a:lvl7pPr>
              <a:defRPr sz="1800" baseline="0">
                <a:solidFill>
                  <a:schemeClr val="tx2"/>
                </a:solidFill>
                <a:latin typeface="+mn-lt"/>
              </a:defRPr>
            </a:lvl7pPr>
            <a:lvl8pPr>
              <a:defRPr sz="1800" baseline="0">
                <a:solidFill>
                  <a:schemeClr val="tx2"/>
                </a:solidFill>
                <a:latin typeface="+mn-lt"/>
              </a:defRPr>
            </a:lvl8pPr>
            <a:lvl9pPr>
              <a:defRPr sz="180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6339840" y="1554480"/>
            <a:ext cx="5242560" cy="4620894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>
                <a:solidFill>
                  <a:schemeClr val="tx2"/>
                </a:solidFill>
                <a:latin typeface="+mn-lt"/>
              </a:defRPr>
            </a:lvl6pPr>
            <a:lvl7pPr>
              <a:defRPr baseline="0">
                <a:solidFill>
                  <a:schemeClr val="tx2"/>
                </a:solidFill>
                <a:latin typeface="+mn-lt"/>
              </a:defRPr>
            </a:lvl7pPr>
            <a:lvl8pPr>
              <a:defRPr baseline="0">
                <a:solidFill>
                  <a:schemeClr val="tx2"/>
                </a:solidFill>
                <a:latin typeface="+mn-lt"/>
              </a:defRPr>
            </a:lvl8pPr>
            <a:lvl9pPr>
              <a:defRPr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0742626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7833360" y="1554480"/>
            <a:ext cx="3749040" cy="4620894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975336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2"/>
                </a:solidFill>
                <a:latin typeface="+mn-lt"/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  <a:latin typeface="+mn-lt"/>
              </a:defRPr>
            </a:lvl5pPr>
            <a:lvl6pPr>
              <a:defRPr sz="1800">
                <a:solidFill>
                  <a:schemeClr val="tx2"/>
                </a:solidFill>
                <a:latin typeface="+mn-lt"/>
              </a:defRPr>
            </a:lvl6pPr>
            <a:lvl7pPr>
              <a:defRPr sz="1800" baseline="0">
                <a:solidFill>
                  <a:schemeClr val="tx2"/>
                </a:solidFill>
                <a:latin typeface="+mn-lt"/>
              </a:defRPr>
            </a:lvl7pPr>
            <a:lvl8pPr>
              <a:defRPr sz="1800" baseline="0">
                <a:solidFill>
                  <a:schemeClr val="tx2"/>
                </a:solidFill>
                <a:latin typeface="+mn-lt"/>
              </a:defRPr>
            </a:lvl8pPr>
            <a:lvl9pPr>
              <a:defRPr sz="1800" baseline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1554479"/>
            <a:ext cx="6766560" cy="4620895"/>
          </a:xfrm>
          <a:prstGeom prst="rect">
            <a:avLst/>
          </a:prstGeom>
        </p:spPr>
        <p:txBody>
          <a:bodyPr/>
          <a:lstStyle>
            <a:lvl1pPr marL="243834" indent="-243834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b="0" baseline="0">
                <a:solidFill>
                  <a:schemeClr val="tx2"/>
                </a:solidFill>
                <a:latin typeface="+mn-lt"/>
              </a:defRPr>
            </a:lvl1pPr>
            <a:lvl2pPr marL="487668" indent="-243834">
              <a:buClr>
                <a:schemeClr val="accent1"/>
              </a:buClr>
              <a:buSzPct val="100000"/>
              <a:buFont typeface="Courier New" panose="02070309020205020404" pitchFamily="49" charset="0"/>
              <a:buChar char="-"/>
              <a:defRPr sz="1800" b="0">
                <a:solidFill>
                  <a:schemeClr val="tx2"/>
                </a:solidFill>
              </a:defRPr>
            </a:lvl2pPr>
            <a:lvl3pPr marL="731502" indent="-243834"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0">
                <a:solidFill>
                  <a:schemeClr val="tx2"/>
                </a:solidFill>
              </a:defRPr>
            </a:lvl3pPr>
            <a:lvl4pPr marL="1005840" indent="-243834"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2"/>
                </a:solidFill>
              </a:defRPr>
            </a:lvl4pPr>
            <a:lvl5pPr marL="1219170" indent="-243834">
              <a:buClr>
                <a:schemeClr val="accent1"/>
              </a:buClr>
              <a:buSzPct val="100000"/>
              <a:buFont typeface="Calibri" panose="020F0502020204030204" pitchFamily="34" charset="0"/>
              <a:buChar char="»"/>
              <a:defRPr sz="1800">
                <a:solidFill>
                  <a:schemeClr val="tx2"/>
                </a:solidFill>
              </a:defRPr>
            </a:lvl5pPr>
            <a:lvl6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6pPr>
            <a:lvl7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7pPr>
            <a:lvl8pPr>
              <a:buClr>
                <a:schemeClr val="accent1"/>
              </a:buClr>
              <a:defRPr sz="1800" baseline="0">
                <a:solidFill>
                  <a:schemeClr val="tx2"/>
                </a:solidFill>
              </a:defRPr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Eighth level</a:t>
            </a:r>
          </a:p>
          <a:p>
            <a:pPr lvl="7"/>
            <a:r>
              <a:rPr lang="en-US" dirty="0"/>
              <a:t>Ninth level</a:t>
            </a:r>
          </a:p>
          <a:p>
            <a:pPr lvl="7"/>
            <a:r>
              <a:rPr lang="en-US" dirty="0"/>
              <a:t>Tenth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3870931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175375"/>
            <a:ext cx="10972800" cy="55086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8657133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37520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_OD">
    <p:bg>
      <p:bgPr>
        <a:solidFill>
          <a:srgbClr val="0E66A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rgbClr val="FFFFFF"/>
                </a:solidFill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4876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5680441"/>
            <a:ext cx="12192000" cy="1177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609600" y="3472543"/>
            <a:ext cx="10972800" cy="2207898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Myriad Web Pro" panose="020B0503030403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/>
                </a:solidFill>
                <a:latin typeface="+mj-lt"/>
              </a:rPr>
              <a:t>For more information, contact CDC</a:t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</a:rPr>
              <a:t>1-800-CDC-INFO (232-4636)</a:t>
            </a:r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</a:rPr>
              <a:t>TTY:  1-888-232-6348    </a:t>
            </a:r>
            <a:r>
              <a:rPr lang="en-US" sz="1600" dirty="0">
                <a:solidFill>
                  <a:schemeClr val="tx2"/>
                </a:solidFill>
                <a:latin typeface="+mj-lt"/>
                <a:hlinkClick r:id="rId3"/>
              </a:rPr>
              <a:t>www.cdc.gov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br>
              <a:rPr lang="en-US" sz="1600" dirty="0">
                <a:solidFill>
                  <a:schemeClr val="tx2"/>
                </a:solidFill>
                <a:latin typeface="+mj-lt"/>
              </a:rPr>
            </a:br>
            <a:r>
              <a:rPr lang="en-US" sz="1200" dirty="0">
                <a:solidFill>
                  <a:schemeClr val="tx2"/>
                </a:solidFill>
                <a:latin typeface="+mj-lt"/>
              </a:rPr>
              <a:t>The findings and conclusions in this report are those of the authors and do not necessarily represent the official position of the Centers for Disease Control and Prevention.</a:t>
            </a:r>
          </a:p>
          <a:p>
            <a:endParaRPr lang="en-US" sz="1200" dirty="0">
              <a:solidFill>
                <a:schemeClr val="tx2"/>
              </a:solidFill>
              <a:latin typeface="+mj-lt"/>
            </a:endParaRPr>
          </a:p>
          <a:p>
            <a:r>
              <a:rPr lang="en-US" sz="1200" kern="12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Photographs and images included in this presentation</a:t>
            </a:r>
            <a:r>
              <a:rPr lang="en-US" sz="1200" kern="1200" baseline="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licensed solely for CDC/NCIRD online and presentation use. No rights are implied or extended for use in printing or any use by other CDC CIOs or any external audiences.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593850"/>
            <a:ext cx="10972800" cy="2163763"/>
          </a:xfrm>
        </p:spPr>
        <p:txBody>
          <a:bodyPr/>
          <a:lstStyle>
            <a:lvl1pPr marL="0" indent="0">
              <a:buNone/>
              <a:defRPr/>
            </a:lvl1pPr>
            <a:lvl2pPr marL="243834" indent="0">
              <a:buNone/>
              <a:defRPr/>
            </a:lvl2pPr>
            <a:lvl3pPr marL="487668" indent="0">
              <a:buNone/>
              <a:defRPr/>
            </a:lvl3pPr>
            <a:lvl4pPr marL="762006" indent="0">
              <a:buNone/>
              <a:defRPr/>
            </a:lvl4pPr>
            <a:lvl5pPr marL="97533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8061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5" name="Shape 1265"/>
          <p:cNvGrpSpPr/>
          <p:nvPr/>
        </p:nvGrpSpPr>
        <p:grpSpPr>
          <a:xfrm rot="10800000" flipH="1">
            <a:off x="421828" y="238516"/>
            <a:ext cx="1451115" cy="1257123"/>
            <a:chOff x="4088875" y="1431100"/>
            <a:chExt cx="3293000" cy="2852775"/>
          </a:xfrm>
        </p:grpSpPr>
        <p:sp>
          <p:nvSpPr>
            <p:cNvPr id="1266" name="Shape 1266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12" name="Shape 1312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313" name="Shape 1313"/>
          <p:cNvSpPr/>
          <p:nvPr/>
        </p:nvSpPr>
        <p:spPr>
          <a:xfrm rot="10800000" flipH="1">
            <a:off x="-165100" y="1130388"/>
            <a:ext cx="899200" cy="7792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14" name="Shape 1314"/>
          <p:cNvSpPr/>
          <p:nvPr/>
        </p:nvSpPr>
        <p:spPr>
          <a:xfrm rot="10800000" flipH="1">
            <a:off x="670820" y="1548600"/>
            <a:ext cx="470400" cy="40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15" name="Shape 1315"/>
          <p:cNvSpPr/>
          <p:nvPr/>
        </p:nvSpPr>
        <p:spPr>
          <a:xfrm rot="10800000" flipH="1">
            <a:off x="1611231" y="-175749"/>
            <a:ext cx="899200" cy="7792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16" name="Shape 1316"/>
          <p:cNvSpPr/>
          <p:nvPr/>
        </p:nvSpPr>
        <p:spPr>
          <a:xfrm rot="10800000" flipH="1">
            <a:off x="330338" y="66257"/>
            <a:ext cx="393599" cy="3407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317" name="Shape 1317"/>
          <p:cNvGrpSpPr/>
          <p:nvPr/>
        </p:nvGrpSpPr>
        <p:grpSpPr>
          <a:xfrm rot="10800000" flipH="1">
            <a:off x="10957790" y="5497453"/>
            <a:ext cx="913748" cy="790788"/>
            <a:chOff x="238125" y="1431100"/>
            <a:chExt cx="3296350" cy="2852775"/>
          </a:xfrm>
        </p:grpSpPr>
        <p:sp>
          <p:nvSpPr>
            <p:cNvPr id="1318" name="Shape 1318"/>
            <p:cNvSpPr/>
            <p:nvPr/>
          </p:nvSpPr>
          <p:spPr>
            <a:xfrm>
              <a:off x="98072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849675" y="3907525"/>
              <a:ext cx="386425" cy="376350"/>
            </a:xfrm>
            <a:custGeom>
              <a:avLst/>
              <a:gdLst/>
              <a:ahLst/>
              <a:cxnLst/>
              <a:rect l="0" t="0" r="0" b="0"/>
              <a:pathLst>
                <a:path w="15457" h="15054" extrusionOk="0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715250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584200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449800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318750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128650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238125" y="28222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13839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251550" y="2761700"/>
              <a:ext cx="779600" cy="840075"/>
            </a:xfrm>
            <a:custGeom>
              <a:avLst/>
              <a:gdLst/>
              <a:ahLst/>
              <a:cxnLst/>
              <a:rect l="0" t="0" r="0" b="0"/>
              <a:pathLst>
                <a:path w="31184" h="33603" extrusionOk="0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288525" y="2697875"/>
              <a:ext cx="608200" cy="675400"/>
            </a:xfrm>
            <a:custGeom>
              <a:avLst/>
              <a:gdLst/>
              <a:ahLst/>
              <a:cxnLst/>
              <a:rect l="0" t="0" r="0" b="0"/>
              <a:pathLst>
                <a:path w="24328" h="27016" extrusionOk="0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14813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30" name="Shape 1330"/>
            <p:cNvSpPr/>
            <p:nvPr/>
          </p:nvSpPr>
          <p:spPr>
            <a:xfrm>
              <a:off x="15788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322125" y="2637375"/>
              <a:ext cx="443550" cy="504050"/>
            </a:xfrm>
            <a:custGeom>
              <a:avLst/>
              <a:gdLst/>
              <a:ahLst/>
              <a:cxnLst/>
              <a:rect l="0" t="0" r="0" b="0"/>
              <a:pathLst>
                <a:path w="17742" h="20162" extrusionOk="0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359075" y="2576900"/>
              <a:ext cx="275575" cy="336050"/>
            </a:xfrm>
            <a:custGeom>
              <a:avLst/>
              <a:gdLst/>
              <a:ahLst/>
              <a:cxnLst/>
              <a:rect l="0" t="0" r="0" b="0"/>
              <a:pathLst>
                <a:path w="11023" h="13442" extrusionOk="0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33" name="Shape 1333"/>
            <p:cNvSpPr/>
            <p:nvPr/>
          </p:nvSpPr>
          <p:spPr>
            <a:xfrm>
              <a:off x="167627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34" name="Shape 1334"/>
            <p:cNvSpPr/>
            <p:nvPr/>
          </p:nvSpPr>
          <p:spPr>
            <a:xfrm>
              <a:off x="392675" y="2513050"/>
              <a:ext cx="275575" cy="309175"/>
            </a:xfrm>
            <a:custGeom>
              <a:avLst/>
              <a:gdLst/>
              <a:ahLst/>
              <a:cxnLst/>
              <a:rect l="0" t="0" r="0" b="0"/>
              <a:pathLst>
                <a:path w="11023" h="12367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177372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36" name="Shape 1336"/>
            <p:cNvSpPr/>
            <p:nvPr/>
          </p:nvSpPr>
          <p:spPr>
            <a:xfrm>
              <a:off x="429650" y="24525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1871150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196525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466600" y="23921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40" name="Shape 1340"/>
            <p:cNvSpPr/>
            <p:nvPr/>
          </p:nvSpPr>
          <p:spPr>
            <a:xfrm>
              <a:off x="206270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41" name="Shape 1341"/>
            <p:cNvSpPr/>
            <p:nvPr/>
          </p:nvSpPr>
          <p:spPr>
            <a:xfrm>
              <a:off x="500200" y="23282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537175" y="22677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216015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44" name="Shape 1344"/>
            <p:cNvSpPr/>
            <p:nvPr/>
          </p:nvSpPr>
          <p:spPr>
            <a:xfrm>
              <a:off x="570775" y="22072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22575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2355025" y="3964650"/>
              <a:ext cx="383100" cy="319225"/>
            </a:xfrm>
            <a:custGeom>
              <a:avLst/>
              <a:gdLst/>
              <a:ahLst/>
              <a:cxnLst/>
              <a:rect l="0" t="0" r="0" b="0"/>
              <a:pathLst>
                <a:path w="1532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47" name="Shape 1347"/>
            <p:cNvSpPr/>
            <p:nvPr/>
          </p:nvSpPr>
          <p:spPr>
            <a:xfrm>
              <a:off x="607725" y="214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48" name="Shape 1348"/>
            <p:cNvSpPr/>
            <p:nvPr/>
          </p:nvSpPr>
          <p:spPr>
            <a:xfrm>
              <a:off x="2452475" y="3941125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641325" y="208295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50" name="Shape 1350"/>
            <p:cNvSpPr/>
            <p:nvPr/>
          </p:nvSpPr>
          <p:spPr>
            <a:xfrm>
              <a:off x="678300" y="20224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2533125" y="3877275"/>
              <a:ext cx="275550" cy="309175"/>
            </a:xfrm>
            <a:custGeom>
              <a:avLst/>
              <a:gdLst/>
              <a:ahLst/>
              <a:cxnLst/>
              <a:rect l="0" t="0" r="0" b="0"/>
              <a:pathLst>
                <a:path w="11022" h="12367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52" name="Shape 1352"/>
            <p:cNvSpPr/>
            <p:nvPr/>
          </p:nvSpPr>
          <p:spPr>
            <a:xfrm>
              <a:off x="2570075" y="381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53" name="Shape 1353"/>
            <p:cNvSpPr/>
            <p:nvPr/>
          </p:nvSpPr>
          <p:spPr>
            <a:xfrm>
              <a:off x="711900" y="19620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2603675" y="37563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55" name="Shape 1355"/>
            <p:cNvSpPr/>
            <p:nvPr/>
          </p:nvSpPr>
          <p:spPr>
            <a:xfrm>
              <a:off x="748850" y="18981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56" name="Shape 1356"/>
            <p:cNvSpPr/>
            <p:nvPr/>
          </p:nvSpPr>
          <p:spPr>
            <a:xfrm>
              <a:off x="2640650" y="36924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785825" y="18376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58" name="Shape 1358"/>
            <p:cNvSpPr/>
            <p:nvPr/>
          </p:nvSpPr>
          <p:spPr>
            <a:xfrm>
              <a:off x="2677600" y="36320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819425" y="177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2711200" y="35715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856375" y="17133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890000" y="165285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2748175" y="35110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64" name="Shape 1364"/>
            <p:cNvSpPr/>
            <p:nvPr/>
          </p:nvSpPr>
          <p:spPr>
            <a:xfrm>
              <a:off x="2781775" y="344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65" name="Shape 1365"/>
            <p:cNvSpPr/>
            <p:nvPr/>
          </p:nvSpPr>
          <p:spPr>
            <a:xfrm>
              <a:off x="926950" y="15923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960550" y="15319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67" name="Shape 1367"/>
            <p:cNvSpPr/>
            <p:nvPr/>
          </p:nvSpPr>
          <p:spPr>
            <a:xfrm>
              <a:off x="2818725" y="33867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997525" y="1468050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2852325" y="33262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70" name="Shape 1370"/>
            <p:cNvSpPr/>
            <p:nvPr/>
          </p:nvSpPr>
          <p:spPr>
            <a:xfrm>
              <a:off x="1034475" y="1431100"/>
              <a:ext cx="383075" cy="319225"/>
            </a:xfrm>
            <a:custGeom>
              <a:avLst/>
              <a:gdLst/>
              <a:ahLst/>
              <a:cxnLst/>
              <a:rect l="0" t="0" r="0" b="0"/>
              <a:pathLst>
                <a:path w="15323" h="12769" extrusionOk="0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2889300" y="32623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72" name="Shape 1372"/>
            <p:cNvSpPr/>
            <p:nvPr/>
          </p:nvSpPr>
          <p:spPr>
            <a:xfrm>
              <a:off x="10781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73" name="Shape 1373"/>
            <p:cNvSpPr/>
            <p:nvPr/>
          </p:nvSpPr>
          <p:spPr>
            <a:xfrm>
              <a:off x="2926250" y="32019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74" name="Shape 1374"/>
            <p:cNvSpPr/>
            <p:nvPr/>
          </p:nvSpPr>
          <p:spPr>
            <a:xfrm>
              <a:off x="117560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75" name="Shape 1375"/>
            <p:cNvSpPr/>
            <p:nvPr/>
          </p:nvSpPr>
          <p:spPr>
            <a:xfrm>
              <a:off x="2959850" y="31414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76" name="Shape 1376"/>
            <p:cNvSpPr/>
            <p:nvPr/>
          </p:nvSpPr>
          <p:spPr>
            <a:xfrm>
              <a:off x="2996825" y="30775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77" name="Shape 1377"/>
            <p:cNvSpPr/>
            <p:nvPr/>
          </p:nvSpPr>
          <p:spPr>
            <a:xfrm>
              <a:off x="12730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78" name="Shape 1378"/>
            <p:cNvSpPr/>
            <p:nvPr/>
          </p:nvSpPr>
          <p:spPr>
            <a:xfrm>
              <a:off x="137050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79" name="Shape 1379"/>
            <p:cNvSpPr/>
            <p:nvPr/>
          </p:nvSpPr>
          <p:spPr>
            <a:xfrm>
              <a:off x="3030425" y="30170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80" name="Shape 1380"/>
            <p:cNvSpPr/>
            <p:nvPr/>
          </p:nvSpPr>
          <p:spPr>
            <a:xfrm>
              <a:off x="146795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81" name="Shape 1381"/>
            <p:cNvSpPr/>
            <p:nvPr/>
          </p:nvSpPr>
          <p:spPr>
            <a:xfrm>
              <a:off x="3067375" y="29566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82" name="Shape 1382"/>
            <p:cNvSpPr/>
            <p:nvPr/>
          </p:nvSpPr>
          <p:spPr>
            <a:xfrm>
              <a:off x="15653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83" name="Shape 1383"/>
            <p:cNvSpPr/>
            <p:nvPr/>
          </p:nvSpPr>
          <p:spPr>
            <a:xfrm>
              <a:off x="3101000" y="28961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84" name="Shape 1384"/>
            <p:cNvSpPr/>
            <p:nvPr/>
          </p:nvSpPr>
          <p:spPr>
            <a:xfrm>
              <a:off x="3137950" y="2802025"/>
              <a:ext cx="275550" cy="336050"/>
            </a:xfrm>
            <a:custGeom>
              <a:avLst/>
              <a:gdLst/>
              <a:ahLst/>
              <a:cxnLst/>
              <a:rect l="0" t="0" r="0" b="0"/>
              <a:pathLst>
                <a:path w="11022" h="13442" extrusionOk="0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85" name="Shape 1385"/>
            <p:cNvSpPr/>
            <p:nvPr/>
          </p:nvSpPr>
          <p:spPr>
            <a:xfrm>
              <a:off x="166282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86" name="Shape 1386"/>
            <p:cNvSpPr/>
            <p:nvPr/>
          </p:nvSpPr>
          <p:spPr>
            <a:xfrm>
              <a:off x="3006900" y="2573550"/>
              <a:ext cx="440200" cy="504050"/>
            </a:xfrm>
            <a:custGeom>
              <a:avLst/>
              <a:gdLst/>
              <a:ahLst/>
              <a:cxnLst/>
              <a:rect l="0" t="0" r="0" b="0"/>
              <a:pathLst>
                <a:path w="17608" h="20162" extrusionOk="0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87" name="Shape 1387"/>
            <p:cNvSpPr/>
            <p:nvPr/>
          </p:nvSpPr>
          <p:spPr>
            <a:xfrm>
              <a:off x="17602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88" name="Shape 1388"/>
            <p:cNvSpPr/>
            <p:nvPr/>
          </p:nvSpPr>
          <p:spPr>
            <a:xfrm>
              <a:off x="18543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89" name="Shape 1389"/>
            <p:cNvSpPr/>
            <p:nvPr/>
          </p:nvSpPr>
          <p:spPr>
            <a:xfrm>
              <a:off x="2872500" y="2345050"/>
              <a:ext cx="611575" cy="672050"/>
            </a:xfrm>
            <a:custGeom>
              <a:avLst/>
              <a:gdLst/>
              <a:ahLst/>
              <a:cxnLst/>
              <a:rect l="0" t="0" r="0" b="0"/>
              <a:pathLst>
                <a:path w="24463" h="26882" extrusionOk="0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90" name="Shape 1390"/>
            <p:cNvSpPr/>
            <p:nvPr/>
          </p:nvSpPr>
          <p:spPr>
            <a:xfrm>
              <a:off x="2741450" y="2113200"/>
              <a:ext cx="779575" cy="843425"/>
            </a:xfrm>
            <a:custGeom>
              <a:avLst/>
              <a:gdLst/>
              <a:ahLst/>
              <a:cxnLst/>
              <a:rect l="0" t="0" r="0" b="0"/>
              <a:pathLst>
                <a:path w="31183" h="33737" extrusionOk="0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91" name="Shape 1391"/>
            <p:cNvSpPr/>
            <p:nvPr/>
          </p:nvSpPr>
          <p:spPr>
            <a:xfrm>
              <a:off x="195180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92" name="Shape 1392"/>
            <p:cNvSpPr/>
            <p:nvPr/>
          </p:nvSpPr>
          <p:spPr>
            <a:xfrm>
              <a:off x="20492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93" name="Shape 1393"/>
            <p:cNvSpPr/>
            <p:nvPr/>
          </p:nvSpPr>
          <p:spPr>
            <a:xfrm>
              <a:off x="2610400" y="18847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94" name="Shape 1394"/>
            <p:cNvSpPr/>
            <p:nvPr/>
          </p:nvSpPr>
          <p:spPr>
            <a:xfrm>
              <a:off x="2146700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95" name="Shape 1395"/>
            <p:cNvSpPr/>
            <p:nvPr/>
          </p:nvSpPr>
          <p:spPr>
            <a:xfrm>
              <a:off x="2244150" y="1431100"/>
              <a:ext cx="1075275" cy="1065175"/>
            </a:xfrm>
            <a:custGeom>
              <a:avLst/>
              <a:gdLst/>
              <a:ahLst/>
              <a:cxnLst/>
              <a:rect l="0" t="0" r="0" b="0"/>
              <a:pathLst>
                <a:path w="43011" h="42607" extrusionOk="0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96" name="Shape 1396"/>
            <p:cNvSpPr/>
            <p:nvPr/>
          </p:nvSpPr>
          <p:spPr>
            <a:xfrm>
              <a:off x="2341575" y="1431100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97" name="Shape 1397"/>
            <p:cNvSpPr/>
            <p:nvPr/>
          </p:nvSpPr>
          <p:spPr>
            <a:xfrm>
              <a:off x="2439025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98" name="Shape 1398"/>
            <p:cNvSpPr/>
            <p:nvPr/>
          </p:nvSpPr>
          <p:spPr>
            <a:xfrm>
              <a:off x="2533125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99" name="Shape 1399"/>
            <p:cNvSpPr/>
            <p:nvPr/>
          </p:nvSpPr>
          <p:spPr>
            <a:xfrm>
              <a:off x="2630575" y="1431100"/>
              <a:ext cx="161300" cy="147850"/>
            </a:xfrm>
            <a:custGeom>
              <a:avLst/>
              <a:gdLst/>
              <a:ahLst/>
              <a:cxnLst/>
              <a:rect l="0" t="0" r="0" b="0"/>
              <a:pathLst>
                <a:path w="6452" h="5914" extrusionOk="0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400" name="Shape 1400"/>
          <p:cNvSpPr/>
          <p:nvPr/>
        </p:nvSpPr>
        <p:spPr>
          <a:xfrm rot="10800000" flipH="1">
            <a:off x="11684757" y="5981305"/>
            <a:ext cx="723999" cy="6272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01" name="Shape 1401"/>
          <p:cNvSpPr/>
          <p:nvPr/>
        </p:nvSpPr>
        <p:spPr>
          <a:xfrm rot="10800000" flipH="1">
            <a:off x="11365080" y="6321465"/>
            <a:ext cx="378800" cy="327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02" name="Shape 1402"/>
          <p:cNvSpPr/>
          <p:nvPr/>
        </p:nvSpPr>
        <p:spPr>
          <a:xfrm rot="10800000" flipH="1">
            <a:off x="11097047" y="4837363"/>
            <a:ext cx="723999" cy="626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03" name="Shape 1403"/>
          <p:cNvSpPr/>
          <p:nvPr/>
        </p:nvSpPr>
        <p:spPr>
          <a:xfrm rot="10800000" flipH="1">
            <a:off x="11684758" y="5346510"/>
            <a:ext cx="316799" cy="274399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64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54480"/>
            <a:ext cx="10972800" cy="459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5"/>
            <a:r>
              <a:rPr lang="en-US" altLang="en-US" dirty="0"/>
              <a:t>Sixth level</a:t>
            </a:r>
          </a:p>
          <a:p>
            <a:pPr lvl="6"/>
            <a:r>
              <a:rPr lang="en-US" altLang="en-US" dirty="0"/>
              <a:t>Seventh level</a:t>
            </a:r>
          </a:p>
          <a:p>
            <a:pPr lvl="7"/>
            <a:r>
              <a:rPr lang="en-US" altLang="en-US" dirty="0"/>
              <a:t>Eighth level</a:t>
            </a:r>
          </a:p>
          <a:p>
            <a:pPr lvl="8"/>
            <a:r>
              <a:rPr lang="en-US" altLang="en-US" dirty="0"/>
              <a:t>Ninth level</a:t>
            </a:r>
          </a:p>
          <a:p>
            <a:pPr lvl="8"/>
            <a:r>
              <a:rPr lang="en-US" altLang="en-US" dirty="0"/>
              <a:t>Tenth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8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07587"/>
            <a:ext cx="12192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7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43834" indent="-243834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87668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02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0584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19170" indent="-243834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3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82880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011680" indent="-182880" algn="l" defTabSz="1219170" rtl="0" eaLnBrk="1" latinLnBrk="0" hangingPunct="1"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140-6736(20)30186-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health-topics/coronavirus/laboratory-diagnostics-for-novel-coronaviru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docs/default-source/coronaviruse/20200121-2019-ncov-reporting-form.pdf?sfvrsn=96eff954_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77681-376F-4FA5-A3A1-9D6245EF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1110"/>
            <a:ext cx="10972800" cy="115577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500" dirty="0">
                <a:solidFill>
                  <a:schemeClr val="tx2"/>
                </a:solidFill>
                <a:latin typeface="+mj-lt"/>
              </a:rPr>
              <a:t>Коронавирусы</a:t>
            </a:r>
            <a:r>
              <a:rPr lang="kk-KZ" sz="4500" dirty="0">
                <a:solidFill>
                  <a:schemeClr val="tx2"/>
                </a:solidFill>
                <a:latin typeface="+mj-lt"/>
              </a:rPr>
              <a:t>: Основные факты</a:t>
            </a:r>
            <a:br>
              <a:rPr lang="en-US" sz="4000" dirty="0">
                <a:solidFill>
                  <a:schemeClr val="tx2"/>
                </a:solidFill>
                <a:latin typeface="+mj-lt"/>
              </a:rPr>
            </a:br>
            <a:endParaRPr lang="en-US" sz="4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8D8635-5098-4D4C-A272-153154FBAEA9}"/>
              </a:ext>
            </a:extLst>
          </p:cNvPr>
          <p:cNvSpPr txBox="1"/>
          <p:nvPr/>
        </p:nvSpPr>
        <p:spPr>
          <a:xfrm>
            <a:off x="609600" y="5675958"/>
            <a:ext cx="8452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1000" b="1" dirty="0"/>
              <a:t>Отдел респираторных вирусов</a:t>
            </a:r>
            <a:endParaRPr lang="en-US" sz="1000" b="1" dirty="0"/>
          </a:p>
          <a:p>
            <a:pPr>
              <a:defRPr/>
            </a:pPr>
            <a:r>
              <a:rPr lang="kk-KZ" sz="1000" b="1" dirty="0"/>
              <a:t>Департамент вирусных заболеваний </a:t>
            </a:r>
          </a:p>
          <a:p>
            <a:pPr>
              <a:defRPr/>
            </a:pPr>
            <a:r>
              <a:rPr lang="kk-KZ" sz="1000" b="1" dirty="0"/>
              <a:t>Национальный Центр по иммунизации и респираторным заболеваниям</a:t>
            </a:r>
            <a:endParaRPr lang="en-US" sz="1000" b="1" dirty="0"/>
          </a:p>
          <a:p>
            <a:pPr>
              <a:defRPr/>
            </a:pPr>
            <a:r>
              <a:rPr lang="kk-KZ" sz="1000" b="1" dirty="0"/>
              <a:t>Центры по Контролю и Профилактике Заболеваний США</a:t>
            </a:r>
            <a:r>
              <a:rPr lang="en-US" sz="1000" b="1" dirty="0"/>
              <a:t>,</a:t>
            </a:r>
          </a:p>
          <a:p>
            <a:pPr>
              <a:defRPr/>
            </a:pPr>
            <a:r>
              <a:rPr lang="ru-RU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Бумбуриди Екатерина </a:t>
            </a: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CDC/CAR</a:t>
            </a:r>
          </a:p>
          <a:p>
            <a:pPr>
              <a:defRPr/>
            </a:pPr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338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F6178-A0CE-4FAE-AD82-75D3FB7B133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Вирусное респираторное заболевание</a:t>
            </a:r>
          </a:p>
          <a:p>
            <a:r>
              <a:rPr lang="ru-RU" dirty="0"/>
              <a:t>Впервые обнаружен в ноябре 2002 года в Китае</a:t>
            </a:r>
            <a:endParaRPr lang="en-US" dirty="0"/>
          </a:p>
          <a:p>
            <a:r>
              <a:rPr lang="en-US" dirty="0"/>
              <a:t>2002-2003 </a:t>
            </a:r>
            <a:r>
              <a:rPr lang="ru-RU" dirty="0"/>
              <a:t>глобальная вспышка</a:t>
            </a:r>
            <a:endParaRPr lang="en-US" dirty="0"/>
          </a:p>
          <a:p>
            <a:pPr lvl="1"/>
            <a:r>
              <a:rPr lang="en-US" dirty="0"/>
              <a:t>8,098 </a:t>
            </a:r>
            <a:r>
              <a:rPr lang="ru-RU" dirty="0"/>
              <a:t>предположительных случаев</a:t>
            </a:r>
            <a:endParaRPr lang="en-US" dirty="0"/>
          </a:p>
          <a:p>
            <a:pPr lvl="1"/>
            <a:r>
              <a:rPr lang="en-US" dirty="0"/>
              <a:t>774 </a:t>
            </a:r>
            <a:r>
              <a:rPr lang="ru-RU" dirty="0"/>
              <a:t>смертей</a:t>
            </a:r>
            <a:r>
              <a:rPr lang="en-US" dirty="0"/>
              <a:t>  </a:t>
            </a:r>
          </a:p>
          <a:p>
            <a:r>
              <a:rPr lang="ru-RU" dirty="0"/>
              <a:t>Нет известных случаев заболевания среди людей с 2004 года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D3178B-D0DF-497C-B2B2-B441FC70F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SARS-</a:t>
            </a:r>
            <a:r>
              <a:rPr lang="en-US" sz="4400" dirty="0" err="1"/>
              <a:t>CoV</a:t>
            </a:r>
            <a:r>
              <a:rPr lang="kk-KZ" sz="4400" dirty="0"/>
              <a:t> </a:t>
            </a:r>
            <a:r>
              <a:rPr lang="en-US" sz="4400" dirty="0"/>
              <a:t>(</a:t>
            </a:r>
            <a:r>
              <a:rPr lang="ru-RU" sz="4400" dirty="0"/>
              <a:t>ТОРС</a:t>
            </a:r>
            <a:r>
              <a:rPr lang="en-US" sz="4400" dirty="0"/>
              <a:t>)</a:t>
            </a:r>
            <a:br>
              <a:rPr lang="en-US" dirty="0"/>
            </a:br>
            <a:r>
              <a:rPr lang="ru-RU" sz="3100" dirty="0"/>
              <a:t>Тяжелый острый респираторный синдром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64396-1219-4BAF-A99F-CF91E44BD4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4468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F6178-A0CE-4FAE-AD82-75D3FB7B133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959429"/>
            <a:ext cx="10972800" cy="4215946"/>
          </a:xfrm>
        </p:spPr>
        <p:txBody>
          <a:bodyPr/>
          <a:lstStyle/>
          <a:p>
            <a:r>
              <a:rPr lang="ru-RU" dirty="0"/>
              <a:t>Распространяется через близкий контакт между людьми</a:t>
            </a:r>
          </a:p>
          <a:p>
            <a:r>
              <a:rPr lang="ru-RU" dirty="0"/>
              <a:t>Летальность -10%</a:t>
            </a:r>
          </a:p>
          <a:p>
            <a:r>
              <a:rPr lang="ru-RU" dirty="0"/>
              <a:t>Симптомы могут включать</a:t>
            </a:r>
            <a:r>
              <a:rPr lang="en-US" dirty="0"/>
              <a:t>: </a:t>
            </a:r>
          </a:p>
          <a:p>
            <a:pPr lvl="1"/>
            <a:r>
              <a:rPr lang="ru-RU" dirty="0"/>
              <a:t>Лихорадка</a:t>
            </a:r>
            <a:r>
              <a:rPr lang="en-US" dirty="0"/>
              <a:t>, </a:t>
            </a:r>
            <a:r>
              <a:rPr lang="ru-RU" dirty="0"/>
              <a:t>озноб</a:t>
            </a:r>
            <a:r>
              <a:rPr lang="en-US" dirty="0"/>
              <a:t>, </a:t>
            </a:r>
            <a:r>
              <a:rPr lang="ru-RU" dirty="0"/>
              <a:t>боли в теле</a:t>
            </a:r>
            <a:r>
              <a:rPr lang="kk-KZ" dirty="0"/>
              <a:t>, пневмония</a:t>
            </a:r>
          </a:p>
          <a:p>
            <a:pPr marL="243834" lvl="1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D3178B-D0DF-497C-B2B2-B441FC70F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SARS-</a:t>
            </a:r>
            <a:r>
              <a:rPr lang="en-US" sz="6000" dirty="0" err="1"/>
              <a:t>CoV</a:t>
            </a:r>
            <a:r>
              <a:rPr lang="kk-KZ" sz="6000" dirty="0"/>
              <a:t> </a:t>
            </a:r>
            <a:r>
              <a:rPr lang="en-US" sz="6000" dirty="0"/>
              <a:t>(</a:t>
            </a:r>
            <a:r>
              <a:rPr lang="ru-RU" sz="6000" dirty="0"/>
              <a:t>ТОРС</a:t>
            </a:r>
            <a:r>
              <a:rPr lang="en-US" sz="6000" dirty="0"/>
              <a:t>)</a:t>
            </a:r>
            <a:br>
              <a:rPr lang="en-US" sz="4400" dirty="0"/>
            </a:br>
            <a:r>
              <a:rPr lang="ru-RU" sz="4400" dirty="0"/>
              <a:t>Тяжелый острый респираторный синдром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64396-1219-4BAF-A99F-CF91E44BD4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9725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26698E-32D5-4C54-B506-5D7FB2C87A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684020"/>
            <a:ext cx="10972800" cy="4270375"/>
          </a:xfrm>
        </p:spPr>
        <p:txBody>
          <a:bodyPr/>
          <a:lstStyle/>
          <a:p>
            <a:r>
              <a:rPr lang="ru-RU" dirty="0"/>
              <a:t>Вирусное респираторное заболевание</a:t>
            </a:r>
          </a:p>
          <a:p>
            <a:r>
              <a:rPr lang="ru-RU" dirty="0"/>
              <a:t>Летальность – 37%</a:t>
            </a:r>
            <a:endParaRPr lang="en-US" dirty="0"/>
          </a:p>
          <a:p>
            <a:r>
              <a:rPr lang="ru-RU" dirty="0"/>
              <a:t>Впервые обнаружено в 2012 году в Саудовской Аравии</a:t>
            </a:r>
            <a:r>
              <a:rPr lang="en-US" dirty="0"/>
              <a:t> </a:t>
            </a:r>
          </a:p>
          <a:p>
            <a:pPr lvl="1"/>
            <a:r>
              <a:rPr lang="kk-KZ" dirty="0"/>
              <a:t>С тех пор были зарегистрированы случаи среди людей в десятках стран </a:t>
            </a:r>
            <a:r>
              <a:rPr lang="en-US" dirty="0"/>
              <a:t>(</a:t>
            </a:r>
            <a:r>
              <a:rPr lang="kk-KZ" dirty="0"/>
              <a:t>находящихся </a:t>
            </a:r>
            <a:r>
              <a:rPr lang="ru-RU" dirty="0"/>
              <a:t>на Аравийском полуострове или вблизи него</a:t>
            </a:r>
            <a:r>
              <a:rPr lang="en-US" dirty="0"/>
              <a:t>)</a:t>
            </a:r>
          </a:p>
          <a:p>
            <a:r>
              <a:rPr lang="en-US" dirty="0"/>
              <a:t>2 </a:t>
            </a:r>
            <a:r>
              <a:rPr lang="kk-KZ" dirty="0"/>
              <a:t>случая зарегистрировано в </a:t>
            </a:r>
            <a:r>
              <a:rPr lang="en-US" dirty="0"/>
              <a:t>2014 </a:t>
            </a:r>
            <a:r>
              <a:rPr lang="kk-KZ" dirty="0"/>
              <a:t>году в США</a:t>
            </a:r>
            <a:endParaRPr lang="en-US" dirty="0"/>
          </a:p>
          <a:p>
            <a:pPr lvl="1"/>
            <a:r>
              <a:rPr lang="kk-KZ" dirty="0"/>
              <a:t>Оба случая были среди сотрудников сферы здравоохранения, прибывших в США из Саудовской Аравии</a:t>
            </a:r>
            <a:endParaRPr lang="en-US" dirty="0"/>
          </a:p>
          <a:p>
            <a:pPr lvl="1"/>
            <a:r>
              <a:rPr lang="kk-KZ" dirty="0"/>
              <a:t>Угроза заражения </a:t>
            </a:r>
            <a:r>
              <a:rPr lang="en-US" dirty="0"/>
              <a:t>MERS </a:t>
            </a:r>
            <a:r>
              <a:rPr lang="kk-KZ" dirty="0"/>
              <a:t>остается низкой для населения США</a:t>
            </a:r>
            <a:endParaRPr lang="en-US" dirty="0"/>
          </a:p>
          <a:p>
            <a:r>
              <a:rPr lang="en-US" dirty="0"/>
              <a:t> </a:t>
            </a:r>
            <a:r>
              <a:rPr lang="kk-KZ" dirty="0"/>
              <a:t>По состоянию на 3 октября</a:t>
            </a:r>
            <a:r>
              <a:rPr lang="en-US" dirty="0"/>
              <a:t> 2019 </a:t>
            </a:r>
            <a:r>
              <a:rPr lang="kk-KZ" dirty="0"/>
              <a:t>года</a:t>
            </a:r>
            <a:endParaRPr lang="en-US" dirty="0"/>
          </a:p>
          <a:p>
            <a:pPr lvl="1"/>
            <a:r>
              <a:rPr lang="en-US" dirty="0"/>
              <a:t>&gt;2400 </a:t>
            </a:r>
            <a:r>
              <a:rPr lang="kk-KZ" dirty="0"/>
              <a:t>лабораторно подтвержденных случаев</a:t>
            </a:r>
            <a:endParaRPr lang="en-US" dirty="0"/>
          </a:p>
          <a:p>
            <a:pPr lvl="1"/>
            <a:r>
              <a:rPr lang="en-US" dirty="0"/>
              <a:t>&gt;850 </a:t>
            </a:r>
            <a:r>
              <a:rPr lang="kk-KZ" dirty="0"/>
              <a:t>смертей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3587E6-D8A3-4900-9ECF-87E3C7BD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B40A5"/>
                </a:solidFill>
              </a:rPr>
              <a:t>MERS-</a:t>
            </a:r>
            <a:r>
              <a:rPr lang="en-US" sz="4400" dirty="0" err="1">
                <a:solidFill>
                  <a:srgbClr val="0B40A5"/>
                </a:solidFill>
              </a:rPr>
              <a:t>CoV</a:t>
            </a:r>
            <a:r>
              <a:rPr lang="kk-KZ" sz="4400" dirty="0">
                <a:solidFill>
                  <a:srgbClr val="0B40A5"/>
                </a:solidFill>
              </a:rPr>
              <a:t> </a:t>
            </a:r>
            <a:r>
              <a:rPr lang="ru-RU" sz="4400" dirty="0">
                <a:solidFill>
                  <a:srgbClr val="0B40A5"/>
                </a:solidFill>
              </a:rPr>
              <a:t>(БВРС)</a:t>
            </a:r>
            <a:br>
              <a:rPr lang="en-US" sz="3600" dirty="0">
                <a:solidFill>
                  <a:srgbClr val="0B40A5"/>
                </a:solidFill>
              </a:rPr>
            </a:br>
            <a:r>
              <a:rPr lang="ru-RU" sz="3100" dirty="0">
                <a:solidFill>
                  <a:srgbClr val="0B40A5"/>
                </a:solidFill>
              </a:rPr>
              <a:t>Ближневосточный респираторный синдром</a:t>
            </a:r>
            <a:endParaRPr lang="en-US" sz="31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245CD-B195-4CF2-A8F1-FE3E094108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03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26698E-32D5-4C54-B506-5D7FB2C87AC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Передается от инфицированного человека к другим через</a:t>
            </a:r>
            <a:r>
              <a:rPr lang="en-US" dirty="0"/>
              <a:t>: </a:t>
            </a:r>
          </a:p>
          <a:p>
            <a:pPr lvl="1"/>
            <a:r>
              <a:rPr lang="kk-KZ" dirty="0"/>
              <a:t>Близкий контакт</a:t>
            </a:r>
            <a:r>
              <a:rPr lang="en-US" dirty="0"/>
              <a:t> (</a:t>
            </a:r>
            <a:r>
              <a:rPr lang="kk-KZ" dirty="0"/>
              <a:t>уход или совместное проживание с больным</a:t>
            </a:r>
            <a:r>
              <a:rPr lang="en-US" dirty="0"/>
              <a:t>) </a:t>
            </a:r>
          </a:p>
          <a:p>
            <a:pPr lvl="1"/>
            <a:r>
              <a:rPr lang="kk-KZ" dirty="0"/>
              <a:t>Организации здравоохранения, например больницы</a:t>
            </a:r>
            <a:endParaRPr lang="en-US" dirty="0"/>
          </a:p>
          <a:p>
            <a:pPr lvl="1"/>
            <a:r>
              <a:rPr lang="kk-KZ" dirty="0"/>
              <a:t>Контакт с животными </a:t>
            </a:r>
            <a:r>
              <a:rPr lang="en-US" dirty="0"/>
              <a:t>(</a:t>
            </a:r>
            <a:r>
              <a:rPr lang="kk-KZ" dirty="0"/>
              <a:t>например верблюды или летучие мыши</a:t>
            </a:r>
            <a:r>
              <a:rPr lang="en-US" dirty="0"/>
              <a:t>)</a:t>
            </a:r>
          </a:p>
          <a:p>
            <a:pPr lvl="1"/>
            <a:r>
              <a:rPr lang="kk-KZ" dirty="0"/>
              <a:t>Путешествия</a:t>
            </a:r>
            <a:r>
              <a:rPr lang="en-US" dirty="0"/>
              <a:t> </a:t>
            </a:r>
          </a:p>
          <a:p>
            <a:r>
              <a:rPr lang="kk-KZ" dirty="0"/>
              <a:t>Симптомы могут включать</a:t>
            </a:r>
            <a:r>
              <a:rPr lang="en-US" dirty="0"/>
              <a:t>:</a:t>
            </a:r>
          </a:p>
          <a:p>
            <a:pPr lvl="1"/>
            <a:r>
              <a:rPr lang="kk-KZ" dirty="0"/>
              <a:t>Жар</a:t>
            </a:r>
            <a:r>
              <a:rPr lang="en-US" dirty="0"/>
              <a:t>, </a:t>
            </a:r>
            <a:r>
              <a:rPr lang="kk-KZ" dirty="0"/>
              <a:t>озноб</a:t>
            </a:r>
            <a:r>
              <a:rPr lang="en-US" dirty="0"/>
              <a:t>, </a:t>
            </a:r>
            <a:r>
              <a:rPr lang="kk-KZ" dirty="0"/>
              <a:t>головная боль</a:t>
            </a:r>
            <a:r>
              <a:rPr lang="en-US" dirty="0"/>
              <a:t>, </a:t>
            </a:r>
            <a:r>
              <a:rPr lang="kk-KZ" dirty="0"/>
              <a:t>кашель</a:t>
            </a:r>
            <a:r>
              <a:rPr lang="en-US" dirty="0"/>
              <a:t>, </a:t>
            </a:r>
            <a:r>
              <a:rPr lang="kk-KZ" dirty="0"/>
              <a:t>сбивчивое дыхание</a:t>
            </a:r>
            <a:r>
              <a:rPr lang="en-US" dirty="0"/>
              <a:t>, </a:t>
            </a:r>
            <a:r>
              <a:rPr lang="kk-KZ" dirty="0"/>
              <a:t>диаррея или тошнота</a:t>
            </a:r>
            <a:r>
              <a:rPr lang="en-US" dirty="0"/>
              <a:t>/</a:t>
            </a:r>
            <a:r>
              <a:rPr lang="kk-KZ" dirty="0"/>
              <a:t>рвота</a:t>
            </a:r>
            <a:endParaRPr lang="en-US" dirty="0"/>
          </a:p>
          <a:p>
            <a:r>
              <a:rPr lang="kk-KZ" dirty="0"/>
              <a:t>Симптомы начинают проявляться на </a:t>
            </a:r>
            <a:r>
              <a:rPr lang="en-US" dirty="0"/>
              <a:t>5-6 </a:t>
            </a:r>
            <a:r>
              <a:rPr lang="kk-KZ" dirty="0"/>
              <a:t>день после контакта</a:t>
            </a:r>
            <a:r>
              <a:rPr lang="en-US" dirty="0"/>
              <a:t>, </a:t>
            </a:r>
            <a:r>
              <a:rPr lang="kk-KZ" dirty="0"/>
              <a:t>но также могут проявиться в промежутке со </a:t>
            </a:r>
            <a:r>
              <a:rPr lang="en-US" dirty="0"/>
              <a:t>2</a:t>
            </a:r>
            <a:r>
              <a:rPr lang="kk-KZ" dirty="0"/>
              <a:t> по </a:t>
            </a:r>
            <a:r>
              <a:rPr lang="en-US" dirty="0"/>
              <a:t>14 </a:t>
            </a:r>
            <a:r>
              <a:rPr lang="kk-KZ" dirty="0"/>
              <a:t>день</a:t>
            </a:r>
            <a:endParaRPr lang="en-US" dirty="0"/>
          </a:p>
          <a:p>
            <a:r>
              <a:rPr lang="kk-KZ" dirty="0"/>
              <a:t>Тяжелые осложнения включают пневмонию и почечную недостаточность</a:t>
            </a:r>
            <a:endParaRPr lang="en-US" dirty="0"/>
          </a:p>
          <a:p>
            <a:pPr lvl="1"/>
            <a:r>
              <a:rPr lang="en-US" dirty="0"/>
              <a:t>~3 </a:t>
            </a:r>
            <a:r>
              <a:rPr lang="kk-KZ" dirty="0"/>
              <a:t>или </a:t>
            </a:r>
            <a:r>
              <a:rPr lang="en-US" dirty="0"/>
              <a:t>4 </a:t>
            </a:r>
            <a:r>
              <a:rPr lang="kk-KZ" dirty="0"/>
              <a:t>из </a:t>
            </a:r>
            <a:r>
              <a:rPr lang="en-US" dirty="0"/>
              <a:t>10 </a:t>
            </a:r>
            <a:r>
              <a:rPr lang="kk-KZ" dirty="0"/>
              <a:t>людей с подтвержденным диагнозом, умерли</a:t>
            </a:r>
            <a:endParaRPr lang="en-US" dirty="0"/>
          </a:p>
          <a:p>
            <a:pPr lvl="2"/>
            <a:r>
              <a:rPr lang="kk-KZ" dirty="0"/>
              <a:t>У пожилых людей и пациентов с сопутствующими заболеваниями риск смерти выше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3587E6-D8A3-4900-9ECF-87E3C7BD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MERS-</a:t>
            </a:r>
            <a:r>
              <a:rPr lang="en-US" sz="4400" dirty="0" err="1"/>
              <a:t>CoV</a:t>
            </a:r>
            <a:r>
              <a:rPr lang="kk-KZ" sz="4400" dirty="0"/>
              <a:t> </a:t>
            </a:r>
            <a:r>
              <a:rPr lang="ru-RU" sz="4400" dirty="0"/>
              <a:t>(БВРС)</a:t>
            </a:r>
            <a:br>
              <a:rPr lang="en-US" sz="3600" dirty="0"/>
            </a:br>
            <a:r>
              <a:rPr lang="ru-RU" sz="3100" dirty="0"/>
              <a:t>Ближневосточный респираторный синдром</a:t>
            </a:r>
            <a:endParaRPr lang="en-US" sz="31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245CD-B195-4CF2-A8F1-FE3E094108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4535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26698E-32D5-4C54-B506-5D7FB2C87AC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kk-KZ" dirty="0"/>
              <a:t>Профилактика</a:t>
            </a:r>
            <a:r>
              <a:rPr lang="en-US" dirty="0"/>
              <a:t> </a:t>
            </a:r>
          </a:p>
          <a:p>
            <a:pPr lvl="1"/>
            <a:r>
              <a:rPr lang="kk-KZ" dirty="0"/>
              <a:t>Вакцины пока не существует </a:t>
            </a:r>
            <a:r>
              <a:rPr lang="en-US" dirty="0"/>
              <a:t>(</a:t>
            </a:r>
            <a:r>
              <a:rPr lang="kk-KZ" dirty="0"/>
              <a:t>в разработке</a:t>
            </a:r>
            <a:r>
              <a:rPr lang="en-US" dirty="0"/>
              <a:t>) </a:t>
            </a:r>
          </a:p>
          <a:p>
            <a:pPr lvl="1"/>
            <a:r>
              <a:rPr lang="kk-KZ" dirty="0"/>
              <a:t>Профилактика респираторных заболеваний:</a:t>
            </a:r>
            <a:endParaRPr lang="en-US" dirty="0"/>
          </a:p>
          <a:p>
            <a:pPr lvl="2"/>
            <a:r>
              <a:rPr lang="kk-KZ" dirty="0"/>
              <a:t>Мойте руки часто, как минимум в течение 20 секунд</a:t>
            </a:r>
            <a:endParaRPr lang="en-US" dirty="0"/>
          </a:p>
          <a:p>
            <a:pPr lvl="3"/>
            <a:r>
              <a:rPr lang="kk-KZ" dirty="0"/>
              <a:t>Если нет доступа к мылу и воде, используйте средство на спиртовой основе</a:t>
            </a:r>
            <a:endParaRPr lang="en-US" dirty="0"/>
          </a:p>
          <a:p>
            <a:pPr lvl="2"/>
            <a:r>
              <a:rPr lang="ru-RU" dirty="0"/>
              <a:t>Прикрывайте рот и нос салфеткой или платком</a:t>
            </a:r>
            <a:endParaRPr lang="en-US" dirty="0"/>
          </a:p>
          <a:p>
            <a:pPr lvl="2"/>
            <a:r>
              <a:rPr lang="ru-RU" dirty="0"/>
              <a:t>Постарайтесь не прикасаться к глазам</a:t>
            </a:r>
            <a:r>
              <a:rPr lang="kk-KZ" dirty="0"/>
              <a:t>, носу или рту</a:t>
            </a:r>
            <a:endParaRPr lang="en-US" dirty="0"/>
          </a:p>
          <a:p>
            <a:pPr lvl="2"/>
            <a:r>
              <a:rPr lang="kk-KZ" dirty="0"/>
              <a:t>Избегайте близких контактов</a:t>
            </a:r>
            <a:endParaRPr lang="en-US" dirty="0"/>
          </a:p>
          <a:p>
            <a:pPr lvl="2"/>
            <a:r>
              <a:rPr lang="kk-KZ" dirty="0"/>
              <a:t>Очищайте и дезинфицируйте поверхности, к которым Вы часто прикасаетесь</a:t>
            </a:r>
            <a:endParaRPr lang="en-US" dirty="0"/>
          </a:p>
          <a:p>
            <a:r>
              <a:rPr lang="kk-KZ" dirty="0"/>
              <a:t>Лечение</a:t>
            </a:r>
            <a:endParaRPr lang="en-US" dirty="0"/>
          </a:p>
          <a:p>
            <a:pPr lvl="1"/>
            <a:r>
              <a:rPr lang="kk-KZ" dirty="0"/>
              <a:t>Не существует специфичного </a:t>
            </a:r>
            <a:r>
              <a:rPr lang="kk-KZ"/>
              <a:t>антивирусного лечения</a:t>
            </a:r>
            <a:endParaRPr lang="en-US" dirty="0"/>
          </a:p>
          <a:p>
            <a:pPr lvl="1"/>
            <a:r>
              <a:rPr lang="kk-KZ" dirty="0"/>
              <a:t>Пациенты обращаются к медицинским специалистам для симптоматического лечения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3587E6-D8A3-4900-9ECF-87E3C7BD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B40A5"/>
                </a:solidFill>
              </a:rPr>
              <a:t>MERS-</a:t>
            </a:r>
            <a:r>
              <a:rPr lang="en-US" sz="4000" dirty="0" err="1">
                <a:solidFill>
                  <a:srgbClr val="0B40A5"/>
                </a:solidFill>
              </a:rPr>
              <a:t>CoV</a:t>
            </a:r>
            <a:r>
              <a:rPr lang="kk-KZ" sz="4000" dirty="0">
                <a:solidFill>
                  <a:srgbClr val="0B40A5"/>
                </a:solidFill>
              </a:rPr>
              <a:t> </a:t>
            </a:r>
            <a:r>
              <a:rPr lang="ru-RU" sz="4000" dirty="0">
                <a:solidFill>
                  <a:srgbClr val="0B40A5"/>
                </a:solidFill>
              </a:rPr>
              <a:t>(БВРС)</a:t>
            </a:r>
            <a:br>
              <a:rPr lang="en-US" sz="3200" dirty="0">
                <a:solidFill>
                  <a:srgbClr val="0B40A5"/>
                </a:solidFill>
              </a:rPr>
            </a:br>
            <a:r>
              <a:rPr lang="ru-RU" sz="2800" dirty="0">
                <a:solidFill>
                  <a:srgbClr val="0B40A5"/>
                </a:solidFill>
              </a:rPr>
              <a:t>Ближневосточный респираторный синдром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245CD-B195-4CF2-A8F1-FE3E094108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3472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3395AE-F708-4146-A5E7-F7460B793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коронавирусы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3F33C8-3250-405A-AC5D-98C4471BD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Обзор Вспышки Нового Коронавируса </a:t>
            </a:r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69857244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09478C-FFF1-417A-8197-133FA316CFD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kk-KZ" dirty="0">
                <a:latin typeface="Calibri (body)"/>
                <a:cs typeface="Arial" panose="020B0604020202020204" pitchFamily="34" charset="0"/>
              </a:rPr>
              <a:t>Обнаружен в городе Ухань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, </a:t>
            </a:r>
            <a:r>
              <a:rPr lang="kk-KZ" dirty="0">
                <a:latin typeface="Calibri (body)"/>
                <a:cs typeface="Arial" panose="020B0604020202020204" pitchFamily="34" charset="0"/>
              </a:rPr>
              <a:t>Китай в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2019</a:t>
            </a:r>
          </a:p>
          <a:p>
            <a:r>
              <a:rPr lang="kk-KZ" dirty="0">
                <a:latin typeface="Calibri (body)"/>
                <a:cs typeface="Arial" panose="020B0604020202020204" pitchFamily="34" charset="0"/>
              </a:rPr>
              <a:t>Первичный случай был связан с посещением рынка, где продавалась продукция из рыбы и </a:t>
            </a:r>
            <a:r>
              <a:rPr lang="kk-KZ">
                <a:latin typeface="Calibri (body)"/>
                <a:cs typeface="Arial" panose="020B0604020202020204" pitchFamily="34" charset="0"/>
              </a:rPr>
              <a:t>мяса животных (домашних, диких, птицы)</a:t>
            </a:r>
            <a:endParaRPr lang="en-US" dirty="0">
              <a:latin typeface="Calibri (body)"/>
              <a:cs typeface="Arial" panose="020B0604020202020204" pitchFamily="34" charset="0"/>
            </a:endParaRPr>
          </a:p>
          <a:p>
            <a:r>
              <a:rPr lang="kk-KZ" dirty="0">
                <a:latin typeface="Calibri (body)"/>
              </a:rPr>
              <a:t>Зарегистрированы случаи в других странах, связанные с путешествиями из Китая</a:t>
            </a:r>
            <a:endParaRPr lang="en-US" dirty="0">
              <a:latin typeface="Calibri (body)"/>
            </a:endParaRPr>
          </a:p>
          <a:p>
            <a:r>
              <a:rPr lang="kk-KZ" dirty="0">
                <a:latin typeface="Calibri (body)"/>
                <a:cs typeface="Arial" panose="020B0604020202020204" pitchFamily="34" charset="0"/>
              </a:rPr>
              <a:t>Расследование продолжается</a:t>
            </a:r>
            <a:endParaRPr lang="en-US" dirty="0">
              <a:latin typeface="Calibri (body)"/>
              <a:cs typeface="Arial" panose="020B0604020202020204" pitchFamily="34" charset="0"/>
            </a:endParaRPr>
          </a:p>
          <a:p>
            <a:r>
              <a:rPr lang="kk-KZ" dirty="0">
                <a:latin typeface="Calibri (body)"/>
                <a:cs typeface="Arial" panose="020B0604020202020204" pitchFamily="34" charset="0"/>
              </a:rPr>
              <a:t>Источник и динамика трансмиссии неизвестны</a:t>
            </a:r>
            <a:r>
              <a:rPr lang="en-US" dirty="0">
                <a:latin typeface="Calibri (body)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latin typeface="Calibri (body)"/>
                <a:cs typeface="Arial" panose="020B0604020202020204" pitchFamily="34" charset="0"/>
              </a:rPr>
              <a:t>Передача от человека к человеку подтверждена</a:t>
            </a:r>
            <a:endParaRPr lang="en-US" dirty="0">
              <a:latin typeface="Calibri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Calibri (body)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03379-CA0B-4C4B-BF60-85D7D8B2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400" dirty="0"/>
              <a:t>Новый Коронавирус </a:t>
            </a:r>
            <a:r>
              <a:rPr lang="en-US" sz="4400" dirty="0"/>
              <a:t>2019</a:t>
            </a:r>
            <a:endParaRPr lang="en-US" sz="31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55C3C-6470-43E0-BE54-85E934F03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29CB7-5DAC-4900-AE69-6911BB93A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646" y="3246754"/>
            <a:ext cx="3760754" cy="28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1063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B3340D-CCD1-49AB-BC9D-4A05BDEBC58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Свидетельства, что 2019-nCoV, как представляется, рекомбинантный вирус между коронавирусом летучей мыши и коронавирусом неизвестного происхождения</a:t>
            </a:r>
            <a:endParaRPr lang="en-US" dirty="0"/>
          </a:p>
          <a:p>
            <a:r>
              <a:rPr lang="ru-RU" dirty="0"/>
              <a:t> Кроме того, выводы</a:t>
            </a:r>
            <a:r>
              <a:rPr lang="en-US" dirty="0"/>
              <a:t> </a:t>
            </a:r>
            <a:r>
              <a:rPr lang="ru-RU" dirty="0"/>
              <a:t>авторов показывают, что змея является наиболее вероятным диким животным резервуаром для 2019-nCoV </a:t>
            </a:r>
            <a:endParaRPr lang="en-US" dirty="0"/>
          </a:p>
          <a:p>
            <a:r>
              <a:rPr lang="ru-RU" dirty="0"/>
              <a:t>Взятые вместе результаты показывают, что гомологичная рекомбинация в шип гликопротеине может способствовать 2019-nCoV кросс-видовой передаче от змеи к человеку.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E957B-6795-4A46-BF52-93213600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Происхождение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11AD0-A621-48B7-81D1-B860DD5F82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Homologous recombination within the spike glycoprotein of the newly identified coronavirus 2019-nCoV may </a:t>
            </a:r>
            <a:r>
              <a:rPr lang="en-US" dirty="0" err="1"/>
              <a:t>boostcross</a:t>
            </a:r>
            <a:r>
              <a:rPr lang="en-US" dirty="0"/>
              <a:t>-species transmission from snake to </a:t>
            </a:r>
            <a:r>
              <a:rPr lang="en-US" dirty="0" err="1"/>
              <a:t>humanWei</a:t>
            </a:r>
            <a:r>
              <a:rPr lang="en-US" dirty="0"/>
              <a:t> Ji1，*，#, Wei Wang2，*, </a:t>
            </a:r>
            <a:r>
              <a:rPr lang="en-US" dirty="0" err="1"/>
              <a:t>Xiaofang</a:t>
            </a:r>
            <a:r>
              <a:rPr lang="en-US" dirty="0"/>
              <a:t> Zhao3，*,</a:t>
            </a:r>
            <a:r>
              <a:rPr lang="en-US" dirty="0" err="1"/>
              <a:t>Junjie</a:t>
            </a:r>
            <a:r>
              <a:rPr lang="en-US" dirty="0"/>
              <a:t> </a:t>
            </a:r>
            <a:r>
              <a:rPr lang="en-US" dirty="0" err="1"/>
              <a:t>Zai</a:t>
            </a:r>
            <a:r>
              <a:rPr lang="en-US" dirty="0"/>
              <a:t> 4，*, </a:t>
            </a:r>
            <a:r>
              <a:rPr lang="en-US" dirty="0" err="1"/>
              <a:t>Xingguang</a:t>
            </a:r>
            <a:r>
              <a:rPr lang="en-US" dirty="0"/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308337795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CCD9D5-BB9A-4C9B-8B5D-A8CCBC0598E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sz="1600" dirty="0"/>
              <a:t>27 (66%) подвергались воздействию на Рынке морских продуктов в Вухане (предполагаемый источник инфекции животного происхождения располагался на рынке)</a:t>
            </a:r>
          </a:p>
          <a:p>
            <a:r>
              <a:rPr lang="ru-RU" sz="1600" dirty="0"/>
              <a:t>41 – имели вирусную пневмонию</a:t>
            </a:r>
            <a:endParaRPr lang="en-US" sz="1600" dirty="0"/>
          </a:p>
          <a:p>
            <a:r>
              <a:rPr lang="en-US" sz="1600" dirty="0"/>
              <a:t>6 (15%)- </a:t>
            </a:r>
            <a:r>
              <a:rPr lang="ru-RU" sz="1600" dirty="0"/>
              <a:t>умерли</a:t>
            </a:r>
            <a:endParaRPr lang="en-US" sz="1600" dirty="0"/>
          </a:p>
          <a:p>
            <a:r>
              <a:rPr lang="en-US" sz="1600" dirty="0"/>
              <a:t>13(32%) – </a:t>
            </a:r>
            <a:r>
              <a:rPr lang="ru-RU" sz="1600" dirty="0"/>
              <a:t>имели сопутствующие заболевания</a:t>
            </a:r>
          </a:p>
          <a:p>
            <a:r>
              <a:rPr lang="ru-RU" sz="1600" dirty="0"/>
              <a:t>Медиана возраста – 49 лет (41-58)</a:t>
            </a:r>
          </a:p>
          <a:p>
            <a:r>
              <a:rPr lang="ru-RU" sz="1600" dirty="0"/>
              <a:t>1/3 случаев имели острый респираторны дистресс синдром</a:t>
            </a:r>
          </a:p>
          <a:p>
            <a:r>
              <a:rPr lang="ru-RU" sz="1600" dirty="0"/>
              <a:t>В семье из 6 человек пятеро заболели – они  не посещали рынок, но посещали госпиталь в Ухане (подтверждение передаыи от человека к человеку)</a:t>
            </a:r>
          </a:p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53A7A0-02BA-4517-9374-0A508964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Анализ 41 лабораторно подтвержденного случая</a:t>
            </a:r>
            <a:br>
              <a:rPr lang="ru-RU" dirty="0"/>
            </a:b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3D625-7855-4EFD-AD96-D01D6FD9E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Published:January</a:t>
            </a:r>
            <a:r>
              <a:rPr lang="en-US" dirty="0"/>
              <a:t> 24, 2020DOI:</a:t>
            </a:r>
            <a:r>
              <a:rPr lang="en-US" dirty="0">
                <a:hlinkClick r:id="rId3"/>
              </a:rPr>
              <a:t>https://doi.org/10.1016/S0140-6736(20)30186-0</a:t>
            </a:r>
            <a:br>
              <a:rPr lang="en-US" dirty="0"/>
            </a:br>
            <a:r>
              <a:rPr lang="en-US" dirty="0"/>
              <a:t>The Lancet</a:t>
            </a:r>
          </a:p>
        </p:txBody>
      </p:sp>
    </p:spTree>
    <p:extLst>
      <p:ext uri="{BB962C8B-B14F-4D97-AF65-F5344CB8AC3E}">
        <p14:creationId xmlns:p14="http://schemas.microsoft.com/office/powerpoint/2010/main" val="418917249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9D2A22-1C83-4BEE-8813-53AD19B57F1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ru-RU" altLang="en-US" dirty="0"/>
              <a:t>Частые симптомы</a:t>
            </a:r>
            <a:r>
              <a:rPr lang="en-US" altLang="en-US" dirty="0"/>
              <a:t>: </a:t>
            </a:r>
          </a:p>
          <a:p>
            <a:pPr lvl="2"/>
            <a:r>
              <a:rPr lang="ru-RU" altLang="en-US" dirty="0"/>
              <a:t>Лихорадка -40 (98%)</a:t>
            </a:r>
            <a:endParaRPr lang="en-US" altLang="en-US" dirty="0"/>
          </a:p>
          <a:p>
            <a:pPr lvl="2"/>
            <a:r>
              <a:rPr lang="ru-RU" altLang="en-US" dirty="0"/>
              <a:t>Кашель – 31 (76%)</a:t>
            </a:r>
          </a:p>
          <a:p>
            <a:pPr lvl="2"/>
            <a:r>
              <a:rPr lang="ru-RU" altLang="en-US" dirty="0"/>
              <a:t>Боли в мышцах -18 (44%)</a:t>
            </a:r>
          </a:p>
          <a:p>
            <a:pPr lvl="2"/>
            <a:r>
              <a:rPr lang="ru-RU" altLang="en-US" dirty="0"/>
              <a:t>Утомление- 18 (44%)</a:t>
            </a:r>
            <a:endParaRPr lang="en-US" altLang="en-US" dirty="0"/>
          </a:p>
          <a:p>
            <a:pPr lvl="2"/>
            <a:r>
              <a:rPr lang="ru-RU" altLang="en-US" dirty="0"/>
              <a:t>Сухой кашель – 80%</a:t>
            </a:r>
          </a:p>
          <a:p>
            <a:pPr lvl="2"/>
            <a:r>
              <a:rPr lang="ru-RU" altLang="en-US" dirty="0"/>
              <a:t>Лейкопения, лимфопения</a:t>
            </a:r>
            <a:endParaRPr lang="en-US" altLang="en-US" dirty="0"/>
          </a:p>
          <a:p>
            <a:pPr marL="487668" lvl="2" indent="0">
              <a:buNone/>
            </a:pPr>
            <a:endParaRPr lang="ru-RU" altLang="en-US" dirty="0"/>
          </a:p>
          <a:p>
            <a:pPr marL="487668" lvl="2" indent="0">
              <a:buNone/>
            </a:pPr>
            <a:r>
              <a:rPr lang="ru-RU" altLang="en-US" dirty="0"/>
              <a:t>Реже втречались</a:t>
            </a:r>
            <a:endParaRPr lang="en-US" altLang="en-US" dirty="0"/>
          </a:p>
          <a:p>
            <a:pPr lvl="2"/>
            <a:r>
              <a:rPr lang="ru-RU" altLang="en-US" dirty="0"/>
              <a:t>Образование мокроты – 11(28%)</a:t>
            </a:r>
            <a:endParaRPr lang="en-US" altLang="en-US" dirty="0"/>
          </a:p>
          <a:p>
            <a:pPr lvl="2"/>
            <a:r>
              <a:rPr lang="ru-RU" altLang="en-US" dirty="0"/>
              <a:t>Кровохарканье – 2 (5%)</a:t>
            </a:r>
          </a:p>
          <a:p>
            <a:pPr lvl="2"/>
            <a:r>
              <a:rPr lang="ru-RU" altLang="en-US" dirty="0"/>
              <a:t>Диарея – 3(8%)</a:t>
            </a:r>
          </a:p>
          <a:p>
            <a:pPr lvl="2"/>
            <a:r>
              <a:rPr lang="ru-RU" altLang="en-US" dirty="0"/>
              <a:t>Головная боль</a:t>
            </a:r>
            <a:r>
              <a:rPr lang="en-US" altLang="en-US" dirty="0"/>
              <a:t> </a:t>
            </a:r>
            <a:r>
              <a:rPr lang="ru-RU" altLang="en-US" dirty="0"/>
              <a:t>– 3(8%)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75DF8B-B1DF-4D34-AA5D-953CBAF3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Симтомы в начале заболевания </a:t>
            </a:r>
            <a:r>
              <a:rPr lang="ru-RU" sz="2800" dirty="0"/>
              <a:t>(продолжение)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061BC-16E3-4D9F-B132-05E067A96F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152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48AEC4-D551-47BA-8E84-07C48BCE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000" dirty="0"/>
              <a:t>Содержание презентации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ADE56-82D1-4B61-B922-D06F24A0D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3EBC3DE-B351-4B1E-AEFA-4DFCA58D5D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554163"/>
            <a:ext cx="10972800" cy="4621212"/>
          </a:xfrm>
        </p:spPr>
        <p:txBody>
          <a:bodyPr/>
          <a:lstStyle/>
          <a:p>
            <a:r>
              <a:rPr lang="kk-KZ" dirty="0"/>
              <a:t>Факты о коронавирусах </a:t>
            </a:r>
            <a:r>
              <a:rPr lang="en-US" dirty="0"/>
              <a:t>(</a:t>
            </a:r>
            <a:r>
              <a:rPr lang="en-US" dirty="0" err="1"/>
              <a:t>CoV</a:t>
            </a:r>
            <a:r>
              <a:rPr lang="en-US" dirty="0"/>
              <a:t>)</a:t>
            </a:r>
          </a:p>
          <a:p>
            <a:r>
              <a:rPr lang="kk-KZ" altLang="en-US" dirty="0"/>
              <a:t>Коронавирусы у людей </a:t>
            </a:r>
            <a:r>
              <a:rPr lang="en-US" altLang="en-US" dirty="0"/>
              <a:t>(</a:t>
            </a:r>
            <a:r>
              <a:rPr lang="en-US" altLang="en-US" dirty="0" err="1"/>
              <a:t>HCoVs</a:t>
            </a:r>
            <a:r>
              <a:rPr lang="en-US" altLang="en-US" dirty="0"/>
              <a:t>) </a:t>
            </a:r>
          </a:p>
          <a:p>
            <a:r>
              <a:rPr lang="kk-KZ" dirty="0"/>
              <a:t>Другие коронавирусы</a:t>
            </a:r>
            <a:r>
              <a:rPr lang="en-US" dirty="0"/>
              <a:t> (SARs </a:t>
            </a:r>
            <a:r>
              <a:rPr lang="kk-KZ" dirty="0"/>
              <a:t>и</a:t>
            </a:r>
            <a:r>
              <a:rPr lang="en-US" dirty="0"/>
              <a:t> MERs) </a:t>
            </a:r>
          </a:p>
          <a:p>
            <a:r>
              <a:rPr lang="kk-KZ" dirty="0"/>
              <a:t>Новые коронавирусы</a:t>
            </a:r>
            <a:endParaRPr lang="en-US" dirty="0"/>
          </a:p>
          <a:p>
            <a:pPr lvl="1"/>
            <a:r>
              <a:rPr lang="en-US" dirty="0"/>
              <a:t>2019-nCoV</a:t>
            </a:r>
          </a:p>
        </p:txBody>
      </p:sp>
    </p:spTree>
    <p:extLst>
      <p:ext uri="{BB962C8B-B14F-4D97-AF65-F5344CB8AC3E}">
        <p14:creationId xmlns:p14="http://schemas.microsoft.com/office/powerpoint/2010/main" val="205401104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F46DDA-3F76-4EB1-83C2-F246E45B95B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Пневмония -41(100%)</a:t>
            </a:r>
          </a:p>
          <a:p>
            <a:r>
              <a:rPr lang="ru-RU" dirty="0"/>
              <a:t>Затруднение дыхания (диспное) -22(55%) (медиана – на 8-й день)</a:t>
            </a:r>
          </a:p>
          <a:p>
            <a:r>
              <a:rPr lang="ru-RU" dirty="0"/>
              <a:t>Лимфопения – 26(63%)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ru-RU" dirty="0"/>
              <a:t>Осложнения </a:t>
            </a:r>
          </a:p>
          <a:p>
            <a:r>
              <a:rPr lang="ru-RU" dirty="0"/>
              <a:t>Острый респираторный дистресс синдром – 12(29%)</a:t>
            </a:r>
            <a:endParaRPr lang="en-US" dirty="0"/>
          </a:p>
          <a:p>
            <a:r>
              <a:rPr lang="ru-RU" dirty="0"/>
              <a:t>Осложнения со стороны сердца – 5(12%)</a:t>
            </a:r>
          </a:p>
          <a:p>
            <a:r>
              <a:rPr lang="ru-RU" dirty="0"/>
              <a:t>Летальность</a:t>
            </a:r>
            <a:r>
              <a:rPr lang="en-US" dirty="0"/>
              <a:t>*</a:t>
            </a:r>
            <a:r>
              <a:rPr lang="ru-RU" dirty="0"/>
              <a:t> -6 (15%)</a:t>
            </a:r>
          </a:p>
          <a:p>
            <a:r>
              <a:rPr lang="ru-RU" dirty="0"/>
              <a:t>Находились на ИВЛ - 4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DD910-1C52-4BA3-93C4-E45477BF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клиники </a:t>
            </a:r>
            <a:r>
              <a:rPr lang="ru-RU" sz="3200" dirty="0"/>
              <a:t>(продолжение)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43E76-1EFE-425C-B786-5DB7C2B27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На конец января летальность составила –до 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5348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8C0E14-1A83-4F31-845F-DC8AFE6702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137331"/>
            <a:ext cx="10972800" cy="462121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А.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Пациент с 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тяжелой острой респираторной инфекцией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(лихорадка, кашель, и требующий госпитализации),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И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без какой-либо другой этиологической причины полностью объясняющей клиническую картину 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хотябы одно из следующих: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история посещения о проживания в городе Ухань,  Провинции Хубей, Китай  в период 14 дней до начала появления симптомов, </a:t>
            </a:r>
            <a:r>
              <a:rPr lang="kk-K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или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пациент- медицинский работник, кто работал в среде, где тяжелая острая респираторная инфекция неизвестной этиологии имеет место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kk-K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В. </a:t>
            </a:r>
            <a:r>
              <a:rPr lang="kk-K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Пациент с любым острым респираторным заболеванием </a:t>
            </a:r>
            <a:r>
              <a:rPr lang="kk-K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kk-K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минимум одним из следующих: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близкий контакт с вероятным или подтвержденным случаем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2019-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nCoV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период 14 дней до начала появления заболевания, </a:t>
            </a:r>
            <a:r>
              <a:rPr lang="kk-K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или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посещение или работа на рынке живых животных в городе Ухань,  Провинции Хубей, Китай  в период 14 дней до начала появления симптома, </a:t>
            </a:r>
            <a:r>
              <a:rPr lang="kk-K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или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работал или посещал лечебное учреждение </a:t>
            </a:r>
            <a:r>
              <a:rPr lang="kk-K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период 14 дней до начала появления симптомов, где регистрировались пациенты с заболеванием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2019-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nCov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A4B31D-6599-4623-BF85-9B3CE9DE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4407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Предположительный случай заболевания (2019-nCoV)</a:t>
            </a:r>
            <a:br>
              <a:rPr lang="ru-RU" dirty="0"/>
            </a:br>
            <a:r>
              <a:rPr lang="ru-RU" sz="1300" dirty="0"/>
              <a:t>Данные Определения случаев основаны на имеющейся информации и могут пересматриваться по мере накопления новой информации. Странам может потребоваться адаптировать определения случаев в зависимости от их собственной ситуации заболевания.</a:t>
            </a:r>
            <a:br>
              <a:rPr lang="en-US" sz="1300" dirty="0"/>
            </a:br>
            <a:endParaRPr lang="en-US" sz="13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7615B-9692-4A62-B79B-25D07DAB8B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307137"/>
            <a:ext cx="10972800" cy="550863"/>
          </a:xfrm>
        </p:spPr>
        <p:txBody>
          <a:bodyPr/>
          <a:lstStyle/>
          <a:p>
            <a:endParaRPr lang="en-US" dirty="0"/>
          </a:p>
          <a:p>
            <a:r>
              <a:rPr lang="ru-RU" dirty="0"/>
              <a:t>						 </a:t>
            </a:r>
            <a:r>
              <a:rPr lang="en-US" dirty="0"/>
              <a:t>	</a:t>
            </a:r>
          </a:p>
          <a:p>
            <a:r>
              <a:rPr lang="en-US" dirty="0"/>
              <a:t>Global Surveillance for human infection with novel coronavirus (2019-nCoV) 	</a:t>
            </a:r>
          </a:p>
          <a:p>
            <a:r>
              <a:rPr lang="en-US" dirty="0"/>
              <a:t>Interim guidance WHO/2019-nCoV/</a:t>
            </a:r>
            <a:r>
              <a:rPr lang="en-US" dirty="0" err="1"/>
              <a:t>SurveillanceGuidance</a:t>
            </a:r>
            <a:r>
              <a:rPr lang="en-US" dirty="0"/>
              <a:t>/2020.3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5623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58F0BB-0F78-47D8-8FEA-24AB34DB20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998991"/>
            <a:ext cx="10972800" cy="462121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Предположительный случай, у которого результат тестирования на 2019-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nCoV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неубедительный* или положительный в исследовании на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pan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coronavirus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3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Подтвержденный случай</a:t>
            </a:r>
            <a:endParaRPr lang="en-US" sz="3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Человек с лабораторно подтвержденным 2019-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nCoV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независимо от клиничнских симптомов и признаков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6D079B-7DE3-4EDF-BD1F-8FCC5DED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724671"/>
          </a:xfrm>
        </p:spPr>
        <p:txBody>
          <a:bodyPr/>
          <a:lstStyle/>
          <a:p>
            <a:r>
              <a:rPr lang="ru-RU" dirty="0"/>
              <a:t>Вероятный случай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AC157-A6B3-42FD-AC50-8E5454B65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229" y="5964226"/>
            <a:ext cx="10972800" cy="761296"/>
          </a:xfrm>
        </p:spPr>
        <p:txBody>
          <a:bodyPr/>
          <a:lstStyle/>
          <a:p>
            <a:r>
              <a:rPr lang="ru-RU" dirty="0"/>
              <a:t>*</a:t>
            </a:r>
            <a:r>
              <a:rPr lang="ru-RU" dirty="0">
                <a:solidFill>
                  <a:schemeClr val="tx1"/>
                </a:solidFill>
              </a:rPr>
              <a:t>Неубедительным является результат испытания, о котором сообщили в лаборатории</a:t>
            </a:r>
            <a:r>
              <a:rPr lang="en-US" dirty="0"/>
              <a:t>	</a:t>
            </a:r>
          </a:p>
          <a:p>
            <a:r>
              <a:rPr lang="en-US" dirty="0"/>
              <a:t>Global Surveillance for human infection with novel coronavirus (2019-nCoV) 	</a:t>
            </a:r>
          </a:p>
          <a:p>
            <a:r>
              <a:rPr lang="en-US" dirty="0"/>
              <a:t>Interim guidance </a:t>
            </a:r>
          </a:p>
          <a:p>
            <a:r>
              <a:rPr lang="en-US" dirty="0"/>
              <a:t>21 January 2020 , WHO/2019-nCoV/</a:t>
            </a:r>
            <a:r>
              <a:rPr lang="en-US" dirty="0" err="1"/>
              <a:t>SurveillanceGuidance</a:t>
            </a:r>
            <a:r>
              <a:rPr lang="en-US" dirty="0"/>
              <a:t>/2020.3 </a:t>
            </a:r>
            <a:r>
              <a:rPr lang="ru-RU" dirty="0"/>
              <a:t>, </a:t>
            </a:r>
          </a:p>
          <a:p>
            <a:r>
              <a:rPr lang="ru-RU" dirty="0"/>
              <a:t>Ссылка на страницу лаборатории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https://www.who.int/health-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topics/coronavirus/laboratory-diagnostics-for-novel-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coronavirus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3529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408D77-8795-4488-8381-765F6C0629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554163"/>
            <a:ext cx="10972800" cy="3964894"/>
          </a:xfrm>
        </p:spPr>
        <p:txBody>
          <a:bodyPr/>
          <a:lstStyle/>
          <a:p>
            <a:r>
              <a:rPr lang="ru-RU" dirty="0"/>
              <a:t>Образцы из нижних отделов бронхиального тракта вероятно имеют большее диагностическое значение </a:t>
            </a:r>
          </a:p>
          <a:p>
            <a:pPr lvl="1"/>
            <a:r>
              <a:rPr lang="ru-RU" dirty="0"/>
              <a:t>По возможности собрать (мокроту, эндотрахеальный аспират, или бронхоальвеолярный лаваж)</a:t>
            </a:r>
          </a:p>
          <a:p>
            <a:r>
              <a:rPr lang="ru-RU" dirty="0"/>
              <a:t>Если нет симптомов бронхита/пневмонии или невозможно собрать</a:t>
            </a:r>
          </a:p>
          <a:p>
            <a:pPr lvl="1"/>
            <a:r>
              <a:rPr lang="ru-RU" dirty="0"/>
              <a:t>Собирают носо- и ротоглоточные мазки</a:t>
            </a:r>
          </a:p>
          <a:p>
            <a:r>
              <a:rPr lang="ru-RU" dirty="0"/>
              <a:t>Если результаты отрицательные, но случай высоко выроятен в отношении коронавируса, то</a:t>
            </a:r>
          </a:p>
          <a:p>
            <a:pPr lvl="1"/>
            <a:r>
              <a:rPr lang="ru-RU" dirty="0"/>
              <a:t>Образцы из респираторного тракта берутся повторно </a:t>
            </a:r>
          </a:p>
          <a:p>
            <a:pPr lvl="1"/>
            <a:r>
              <a:rPr lang="ru-RU" dirty="0"/>
              <a:t>Дополнительные образцы (кровь, моча, стул)</a:t>
            </a:r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B58161-8237-4927-BC34-07DD7963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Сбор образцов (каждый прежположительный случай должен быть протестирован на 2019-nCoV 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40BA4-2E8C-49AD-86A6-D43F97F38C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658" y="6308248"/>
            <a:ext cx="10972800" cy="550863"/>
          </a:xfrm>
        </p:spPr>
        <p:txBody>
          <a:bodyPr/>
          <a:lstStyle/>
          <a:p>
            <a:endParaRPr lang="ru-RU" dirty="0"/>
          </a:p>
          <a:p>
            <a:r>
              <a:rPr lang="en-US" dirty="0"/>
              <a:t>Global Surveillance for human infection with novel coronavirus (2019-nCoV) 	</a:t>
            </a:r>
          </a:p>
          <a:p>
            <a:r>
              <a:rPr lang="en-US" dirty="0"/>
              <a:t>Interim guidance </a:t>
            </a:r>
          </a:p>
          <a:p>
            <a:r>
              <a:rPr lang="en-US" dirty="0"/>
              <a:t>21 January 2020 , WHO/2019-nCoV/</a:t>
            </a:r>
            <a:r>
              <a:rPr lang="en-US" dirty="0" err="1"/>
              <a:t>SurveillanceGuidance</a:t>
            </a:r>
            <a:r>
              <a:rPr lang="en-US" dirty="0"/>
              <a:t>/2020.3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781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E50A09-3851-4299-A437-8E3CE3E71E2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ВОЗ просит национальные органы власти сообщать информацию о вероятных и подтвержденных случаях в течение 24 часов с момента поставноки диагноза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Сопроводить случай анкетой*, включающей минимальную информацию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AA7C56-D319-45D9-B7BF-E41F115D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Сообщение о случае в ВОЗ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DCDBB-60F0-4871-958B-4321BE62A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/>
              <a:t>*</a:t>
            </a:r>
            <a:r>
              <a:rPr lang="en-US" sz="1400" dirty="0"/>
              <a:t>Interim case reporting form for 2019 Novel Coronavirus (2019-nCoV)</a:t>
            </a:r>
            <a:r>
              <a:rPr lang="ru-RU" i="1" dirty="0"/>
              <a:t> “</a:t>
            </a:r>
            <a:r>
              <a:rPr lang="ru-RU" i="1" u="sng" dirty="0">
                <a:hlinkClick r:id="rId2"/>
              </a:rPr>
              <a:t>Временной форме отчётности для подтверждённых и вероятного случая </a:t>
            </a:r>
            <a:r>
              <a:rPr lang="ru-RU" i="1" u="sng" dirty="0"/>
              <a:t>неизвестного коронавируса 2019 г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587066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C92620-64E5-4DA1-8AE5-B2EA4B057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645920"/>
            <a:ext cx="10972800" cy="4638502"/>
          </a:xfrm>
        </p:spPr>
        <p:txBody>
          <a:bodyPr/>
          <a:lstStyle/>
          <a:p>
            <a:r>
              <a:rPr lang="ru-RU" dirty="0"/>
              <a:t>Стратегии по предотвращению или ограничению передачи инфекции в медицинских учреждениях включают следующие принципы:  </a:t>
            </a:r>
            <a:endParaRPr lang="en-US" dirty="0"/>
          </a:p>
          <a:p>
            <a:pPr lvl="1"/>
            <a:r>
              <a:rPr lang="ru-RU" sz="2000" b="1" dirty="0"/>
              <a:t>Раннее распознавание и контроль источника </a:t>
            </a:r>
          </a:p>
          <a:p>
            <a:pPr lvl="2"/>
            <a:r>
              <a:rPr lang="ru-RU" dirty="0"/>
              <a:t>распознавание и незамедлительное помещение пациентов с подозрением на </a:t>
            </a:r>
            <a:r>
              <a:rPr lang="en-US" dirty="0" err="1"/>
              <a:t>nCoV</a:t>
            </a:r>
            <a:r>
              <a:rPr lang="en-US" dirty="0"/>
              <a:t> </a:t>
            </a:r>
            <a:r>
              <a:rPr lang="ru-RU" dirty="0"/>
              <a:t>в отделенную от других пациентов зону (контроль источника) </a:t>
            </a:r>
          </a:p>
          <a:p>
            <a:pPr lvl="2"/>
            <a:r>
              <a:rPr lang="ru-RU" dirty="0"/>
              <a:t>Введение мер предосторожности (защиты от воздушно-капельного и контактного заражения). </a:t>
            </a:r>
            <a:endParaRPr lang="en-US" dirty="0"/>
          </a:p>
          <a:p>
            <a:pPr lvl="2"/>
            <a:endParaRPr lang="en-US" sz="2000" dirty="0"/>
          </a:p>
          <a:p>
            <a:pPr marL="487668" lvl="2" indent="0">
              <a:buNone/>
            </a:pPr>
            <a:endParaRPr lang="en-US" sz="2000" dirty="0"/>
          </a:p>
          <a:p>
            <a:pPr lvl="1"/>
            <a:r>
              <a:rPr lang="ru-RU" sz="2000" b="1" dirty="0"/>
              <a:t>Применение Стандартных мер предосторожности для всех пациентов (</a:t>
            </a:r>
            <a:r>
              <a:rPr lang="ru-RU" b="1" dirty="0"/>
              <a:t>гигиена рук и органов дыхания, использование средств индивидуальной защиты (СИЗ)) </a:t>
            </a:r>
          </a:p>
          <a:p>
            <a:pPr lvl="2"/>
            <a:r>
              <a:rPr lang="ru-RU" dirty="0"/>
              <a:t>Обеспечить применения мер респираторной гигиены:  </a:t>
            </a:r>
            <a:endParaRPr lang="en-US" sz="2600" dirty="0"/>
          </a:p>
          <a:p>
            <a:pPr lvl="3"/>
            <a:r>
              <a:rPr lang="ru-RU" dirty="0"/>
              <a:t>При подозрении на </a:t>
            </a:r>
            <a:r>
              <a:rPr lang="en-US" dirty="0" err="1"/>
              <a:t>nCoV</a:t>
            </a:r>
            <a:r>
              <a:rPr lang="en-US" dirty="0"/>
              <a:t> </a:t>
            </a:r>
            <a:r>
              <a:rPr lang="ru-RU" dirty="0"/>
              <a:t>предлагать медицинские маски пациентам, которые могут их носить. </a:t>
            </a:r>
            <a:endParaRPr lang="en-US" sz="2600" dirty="0"/>
          </a:p>
          <a:p>
            <a:pPr lvl="3"/>
            <a:r>
              <a:rPr lang="ru-RU" dirty="0"/>
              <a:t>Другим пациентам при кашле или чихании прикрывать нос и рот салфеткой или согнутым локтем  </a:t>
            </a:r>
            <a:endParaRPr lang="en-US" sz="2600" dirty="0"/>
          </a:p>
          <a:p>
            <a:pPr lvl="3"/>
            <a:r>
              <a:rPr lang="ru-RU" dirty="0"/>
              <a:t>Проводить гигиену рук после контакта с выделениями из дыхательных путей.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ADF6E0-2B62-430A-A694-D8768399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инфекционного контроля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4339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1F236E-E835-4642-A35E-F00102AA261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ru-RU" sz="2000" b="1" dirty="0"/>
              <a:t>Применение дополнительных мер предосторожности </a:t>
            </a:r>
            <a:r>
              <a:rPr lang="ru-RU" sz="2000" dirty="0"/>
              <a:t>(меры защиты от контактного и воздушно-капельного заражения и, при необходимости, меры предосторожности при процедурах с образованием аэрозолей) для предположительных случаев   </a:t>
            </a:r>
            <a:endParaRPr lang="en-US" sz="2000" dirty="0"/>
          </a:p>
          <a:p>
            <a:pPr marL="243834" lvl="1" indent="0">
              <a:buNone/>
            </a:pPr>
            <a:endParaRPr lang="en-US" sz="2000" dirty="0"/>
          </a:p>
          <a:p>
            <a:pPr lvl="1"/>
            <a:r>
              <a:rPr lang="ru-RU" sz="2000" b="1" dirty="0"/>
              <a:t>Административный контроль</a:t>
            </a:r>
          </a:p>
          <a:p>
            <a:pPr marL="243834" lvl="1" indent="0">
              <a:buNone/>
            </a:pPr>
            <a:r>
              <a:rPr lang="ru-RU" sz="2000" b="1" dirty="0"/>
              <a:t>  </a:t>
            </a:r>
          </a:p>
          <a:p>
            <a:pPr lvl="1"/>
            <a:r>
              <a:rPr lang="ru-RU" sz="2000" b="1" dirty="0"/>
              <a:t>Экологические и технические средства контроля  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44A371-E2F3-4B65-8611-B1833056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инфекционного контроля </a:t>
            </a:r>
            <a:r>
              <a:rPr lang="ru-RU" sz="3200" dirty="0"/>
              <a:t>(продолжение)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77F03-E571-4859-8F8C-81C4F63732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5908766"/>
            <a:ext cx="10972800" cy="1056958"/>
          </a:xfrm>
        </p:spPr>
        <p:txBody>
          <a:bodyPr/>
          <a:lstStyle/>
          <a:p>
            <a:r>
              <a:rPr lang="en-US" sz="1400" dirty="0"/>
              <a:t>Infection prevention and control during health care when</a:t>
            </a:r>
          </a:p>
          <a:p>
            <a:r>
              <a:rPr lang="en-US" sz="1400" dirty="0"/>
              <a:t>novel coronavirus (</a:t>
            </a:r>
            <a:r>
              <a:rPr lang="en-US" sz="1400" dirty="0" err="1"/>
              <a:t>nCoV</a:t>
            </a:r>
            <a:r>
              <a:rPr lang="en-US" sz="1400" dirty="0"/>
              <a:t>) infection is suspected</a:t>
            </a:r>
          </a:p>
          <a:p>
            <a:r>
              <a:rPr lang="en-US" sz="1400" dirty="0"/>
              <a:t>Interim guidance, 25 January 2020,     WHO/2019-nCoV/IPC/v2020.2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068106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96D5F9-EE9B-4331-91FB-588B1EFE97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ru-RU" dirty="0"/>
              <a:t> Специфического лечения или вакцин против nCoV не существует, однако ведутся исследования и разработки в области борьбы с </a:t>
            </a:r>
            <a:r>
              <a:rPr lang="en-US" dirty="0"/>
              <a:t>MERS-</a:t>
            </a:r>
            <a:r>
              <a:rPr lang="en-US" dirty="0" err="1"/>
              <a:t>CoV</a:t>
            </a:r>
            <a:r>
              <a:rPr lang="ru-RU" dirty="0"/>
              <a:t>. См. текущее руководство ВОЗ по ведению пациентов с </a:t>
            </a:r>
            <a:r>
              <a:rPr lang="en-US"/>
              <a:t>MERS</a:t>
            </a:r>
            <a:r>
              <a:rPr lang="ru-RU"/>
              <a:t>. </a:t>
            </a:r>
            <a:r>
              <a:rPr lang="ru-RU" dirty="0"/>
              <a:t>Руководство по ведению пациентов с nCoV из Ухани находится на стадии подготовки. 	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1539F-F373-494E-9A3A-59DF9EE2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0" dirty="0"/>
            </a:br>
            <a:r>
              <a:rPr lang="ru-RU" b="0" dirty="0"/>
              <a:t> </a:t>
            </a:r>
            <a:r>
              <a:rPr lang="ru-RU" dirty="0"/>
              <a:t>ВЕДЕНИЕ ПАЦИЕНТОВ </a:t>
            </a:r>
            <a:r>
              <a:rPr lang="ru-RU" b="0" dirty="0"/>
              <a:t>	</a:t>
            </a:r>
            <a:br>
              <a:rPr lang="ru-RU" b="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9E5E2-BB31-4EB2-BE87-53F5B0D4A7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WHO </a:t>
            </a:r>
            <a:r>
              <a:rPr lang="ru-RU" dirty="0"/>
              <a:t> </a:t>
            </a:r>
            <a:r>
              <a:rPr lang="ru-RU" i="1" dirty="0"/>
              <a:t>Последнее обновление: 11.01.2020 г.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7076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A6A891-7354-4CD0-9775-DE299ADDB11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ru-RU" dirty="0"/>
              <a:t> Рассматривается вопрос об оценке ряда потенциальных средств. Исходя из индивидуальных характеристик вспышки, может рассматриваться использование незарегистрированных контролируемых мер вмешательства в чрезвычайных ситуациях (MEURI). См. последнюю версию руководства ВОЗ 	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FCA6F-FD7C-45F2-9A29-9A837320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0" dirty="0"/>
            </a:br>
            <a:r>
              <a:rPr lang="ru-RU" b="0" dirty="0"/>
              <a:t> Этиотропная терапия	</a:t>
            </a:r>
            <a:br>
              <a:rPr lang="ru-RU" b="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EEECF-61A3-455E-A548-1C96A97B2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0772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4E6F6F-1046-4FFB-9D1F-5A5385EB7CA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ru-RU" dirty="0"/>
              <a:t> Оксигенотерапия. Искусственная вентиляция легких в тяжелых случаях (40%). </a:t>
            </a:r>
          </a:p>
          <a:p>
            <a:r>
              <a:rPr lang="ru-RU" dirty="0"/>
              <a:t>Настоятельно рекомендуется использование оксиметра. Пациентам в тяжелом состоянии требуется интубация, интенсивная терапия, экстракорпоральная мембранная оксигенация (ЭКМО) </a:t>
            </a:r>
            <a:endParaRPr lang="en-US" dirty="0"/>
          </a:p>
          <a:p>
            <a:r>
              <a:rPr lang="ru-RU" dirty="0"/>
              <a:t> Антибиотики, анальгетики / антипиретики 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33851B-E8CB-4A8E-95EB-AA4A990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0" dirty="0"/>
            </a:br>
            <a:r>
              <a:rPr lang="ru-RU" b="0" dirty="0"/>
              <a:t> Поддерживающая 	терапия</a:t>
            </a:r>
            <a:br>
              <a:rPr lang="ru-RU" b="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2C41-A9EA-408D-AD27-523BFEAB34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106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84F76-C438-475A-8910-6E9AD182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Факты о коронавирусах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7234B-BEA6-4CC4-BB5B-1D79711F7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2104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B04F0F-F1D9-4AC6-B496-23499F21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40280"/>
            <a:ext cx="10972800" cy="1188720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530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A9128C-5120-439F-9761-9686D0F2910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554163"/>
            <a:ext cx="7195457" cy="4621212"/>
          </a:xfrm>
        </p:spPr>
        <p:txBody>
          <a:bodyPr/>
          <a:lstStyle/>
          <a:p>
            <a:r>
              <a:rPr lang="kk-KZ" altLang="en-US" dirty="0">
                <a:latin typeface="+mj-lt"/>
              </a:rPr>
              <a:t>Большое семейство вирусов, которые вызывают респираторные заболевания</a:t>
            </a:r>
          </a:p>
          <a:p>
            <a:pPr lvl="1"/>
            <a:r>
              <a:rPr lang="kk-KZ" altLang="en-US" sz="2000" dirty="0"/>
              <a:t>Относятся к семейству </a:t>
            </a:r>
            <a:r>
              <a:rPr lang="en-US" altLang="en-US" sz="2000" i="1" dirty="0" err="1"/>
              <a:t>Coronaviridae</a:t>
            </a:r>
            <a:endParaRPr lang="en-US" altLang="en-US" sz="2000" dirty="0">
              <a:latin typeface="+mj-lt"/>
            </a:endParaRPr>
          </a:p>
          <a:p>
            <a:r>
              <a:rPr lang="kk-KZ" altLang="en-US" dirty="0">
                <a:latin typeface="+mj-lt"/>
              </a:rPr>
              <a:t>Впервые изолированы в </a:t>
            </a:r>
            <a:r>
              <a:rPr lang="en-US" altLang="en-US" dirty="0">
                <a:latin typeface="+mj-lt"/>
              </a:rPr>
              <a:t>1960</a:t>
            </a:r>
            <a:r>
              <a:rPr lang="kk-KZ" altLang="en-US" dirty="0">
                <a:latin typeface="+mj-lt"/>
              </a:rPr>
              <a:t> году</a:t>
            </a:r>
            <a:endParaRPr lang="en-US" altLang="en-US" dirty="0">
              <a:latin typeface="+mj-lt"/>
            </a:endParaRPr>
          </a:p>
          <a:p>
            <a:r>
              <a:rPr lang="kk-KZ" altLang="en-US" dirty="0">
                <a:latin typeface="+mj-lt"/>
              </a:rPr>
              <a:t>Циркулируют среди животных и людей </a:t>
            </a:r>
            <a:r>
              <a:rPr lang="en-US" altLang="en-US" dirty="0">
                <a:latin typeface="+mj-lt"/>
              </a:rPr>
              <a:t>(</a:t>
            </a:r>
            <a:r>
              <a:rPr lang="kk-KZ" altLang="en-US" dirty="0">
                <a:latin typeface="+mj-lt"/>
              </a:rPr>
              <a:t>зоонозы</a:t>
            </a:r>
            <a:r>
              <a:rPr lang="en-US" altLang="en-US" dirty="0">
                <a:latin typeface="+mj-lt"/>
              </a:rPr>
              <a:t>)</a:t>
            </a:r>
          </a:p>
          <a:p>
            <a:pPr marL="243834" lvl="1" indent="0">
              <a:buNone/>
            </a:pPr>
            <a:endParaRPr lang="en-US" altLang="en-US" dirty="0">
              <a:latin typeface="+mj-lt"/>
            </a:endParaRPr>
          </a:p>
          <a:p>
            <a:pPr lvl="1"/>
            <a:endParaRPr lang="en-US" altLang="en-US" dirty="0">
              <a:latin typeface="+mj-lt"/>
            </a:endParaRPr>
          </a:p>
          <a:p>
            <a:pPr marL="0" indent="0">
              <a:buNone/>
            </a:pPr>
            <a:endParaRPr lang="en-US" altLang="en-US" dirty="0">
              <a:latin typeface="+mj-lt"/>
            </a:endParaRPr>
          </a:p>
          <a:p>
            <a:endParaRPr lang="en-US" altLang="en-US" dirty="0"/>
          </a:p>
          <a:p>
            <a:endParaRPr lang="en-US" alt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DA131D-5878-4E11-B7E1-5B86167F6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4000" dirty="0"/>
              <a:t>Факты о коронавирусах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86739-771C-4CE0-808A-B35CE76ED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1D2E73-F51C-4B97-BB06-88E2AD5AB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946" y="1463040"/>
            <a:ext cx="3374454" cy="43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71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B1B351-1A25-40B3-95ED-F51B64CE903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kk-KZ" altLang="en-US" dirty="0">
                <a:latin typeface="+mj-lt"/>
              </a:rPr>
              <a:t>Симптомы</a:t>
            </a:r>
            <a:r>
              <a:rPr lang="en-US" altLang="en-US" dirty="0">
                <a:latin typeface="+mj-lt"/>
              </a:rPr>
              <a:t> </a:t>
            </a:r>
          </a:p>
          <a:p>
            <a:pPr lvl="1"/>
            <a:r>
              <a:rPr lang="kk-KZ" altLang="en-US" dirty="0">
                <a:latin typeface="+mj-lt"/>
              </a:rPr>
              <a:t>Обычно вызывают заболевания верхних дыхательных путей, по симптомам схожих с простудой, протекающих в легкой или средней форме</a:t>
            </a:r>
            <a:endParaRPr lang="en-US" altLang="en-US" dirty="0">
              <a:latin typeface="+mj-lt"/>
            </a:endParaRPr>
          </a:p>
          <a:p>
            <a:pPr lvl="1"/>
            <a:r>
              <a:rPr lang="ru-RU" altLang="en-US" dirty="0">
                <a:latin typeface="+mj-lt"/>
              </a:rPr>
              <a:t>Симптомы могут включать</a:t>
            </a:r>
            <a:r>
              <a:rPr lang="en-US" altLang="en-US" dirty="0">
                <a:latin typeface="+mj-lt"/>
              </a:rPr>
              <a:t>: </a:t>
            </a:r>
          </a:p>
          <a:p>
            <a:pPr lvl="2"/>
            <a:r>
              <a:rPr lang="ru-RU" altLang="en-US" dirty="0">
                <a:latin typeface="+mj-lt"/>
              </a:rPr>
              <a:t>Насморк </a:t>
            </a:r>
            <a:endParaRPr lang="en-US" altLang="en-US" dirty="0">
              <a:latin typeface="+mj-lt"/>
            </a:endParaRPr>
          </a:p>
          <a:p>
            <a:pPr lvl="2"/>
            <a:r>
              <a:rPr lang="ru-RU" altLang="en-US" dirty="0">
                <a:latin typeface="+mj-lt"/>
              </a:rPr>
              <a:t>Головная боль</a:t>
            </a:r>
            <a:r>
              <a:rPr lang="en-US" altLang="en-US" dirty="0">
                <a:latin typeface="+mj-lt"/>
              </a:rPr>
              <a:t> </a:t>
            </a:r>
          </a:p>
          <a:p>
            <a:pPr lvl="2"/>
            <a:r>
              <a:rPr lang="ru-RU" altLang="en-US" dirty="0">
                <a:latin typeface="+mj-lt"/>
              </a:rPr>
              <a:t>Кашель</a:t>
            </a:r>
            <a:endParaRPr lang="en-US" altLang="en-US" dirty="0">
              <a:latin typeface="+mj-lt"/>
            </a:endParaRPr>
          </a:p>
          <a:p>
            <a:pPr lvl="2"/>
            <a:r>
              <a:rPr lang="ru-RU" altLang="en-US" dirty="0">
                <a:latin typeface="+mj-lt"/>
              </a:rPr>
              <a:t>Боль в горле</a:t>
            </a:r>
            <a:endParaRPr lang="en-US" altLang="en-US" dirty="0">
              <a:latin typeface="+mj-lt"/>
            </a:endParaRPr>
          </a:p>
          <a:p>
            <a:pPr lvl="2"/>
            <a:r>
              <a:rPr lang="ru-RU" altLang="en-US" dirty="0">
                <a:latin typeface="+mj-lt"/>
              </a:rPr>
              <a:t>Лихорадка</a:t>
            </a:r>
            <a:endParaRPr lang="en-US" altLang="en-US" dirty="0">
              <a:latin typeface="+mj-lt"/>
            </a:endParaRPr>
          </a:p>
          <a:p>
            <a:pPr lvl="2"/>
            <a:r>
              <a:rPr lang="ru-RU" altLang="en-US" dirty="0">
                <a:latin typeface="+mj-lt"/>
              </a:rPr>
              <a:t>Общее недомогание</a:t>
            </a:r>
            <a:r>
              <a:rPr lang="en-US" altLang="en-US" dirty="0">
                <a:latin typeface="+mj-lt"/>
              </a:rPr>
              <a:t> </a:t>
            </a:r>
          </a:p>
          <a:p>
            <a:pPr lvl="2"/>
            <a:r>
              <a:rPr lang="ru-RU" altLang="en-US" dirty="0">
                <a:latin typeface="+mj-lt"/>
              </a:rPr>
              <a:t>Пневмония или бронхит</a:t>
            </a:r>
            <a:r>
              <a:rPr lang="en-US" altLang="en-US" dirty="0">
                <a:latin typeface="+mj-lt"/>
              </a:rPr>
              <a:t>*</a:t>
            </a:r>
          </a:p>
          <a:p>
            <a:pPr lvl="3"/>
            <a:r>
              <a:rPr lang="en-US" altLang="en-US" sz="1500" dirty="0">
                <a:latin typeface="+mj-lt"/>
              </a:rPr>
              <a:t>*</a:t>
            </a:r>
            <a:r>
              <a:rPr lang="ru-RU" altLang="en-US" sz="1500" dirty="0">
                <a:latin typeface="+mj-lt"/>
              </a:rPr>
              <a:t>В основном у пациентов с ослабленным иммунитетом</a:t>
            </a:r>
            <a:r>
              <a:rPr lang="kk-KZ" altLang="en-US" sz="1500" dirty="0">
                <a:latin typeface="+mj-lt"/>
              </a:rPr>
              <a:t>, новорожденных и пожилых людей. </a:t>
            </a:r>
            <a:endParaRPr lang="en-US" altLang="en-US" sz="1500" dirty="0">
              <a:latin typeface="+mj-lt"/>
            </a:endParaRPr>
          </a:p>
          <a:p>
            <a:r>
              <a:rPr lang="ru-RU" altLang="en-US" b="1" dirty="0">
                <a:latin typeface="+mj-lt"/>
              </a:rPr>
              <a:t>Диагноз</a:t>
            </a:r>
            <a:endParaRPr lang="en-US" altLang="en-US" b="1" dirty="0">
              <a:latin typeface="+mj-lt"/>
            </a:endParaRPr>
          </a:p>
          <a:p>
            <a:pPr lvl="1"/>
            <a:r>
              <a:rPr lang="ru-RU" altLang="en-US" dirty="0">
                <a:latin typeface="+mj-lt"/>
              </a:rPr>
              <a:t>Респираторные образцы и сыворотка (крови) могут быть исследованы в лабораториях с целью проверки на более сер</a:t>
            </a:r>
            <a:r>
              <a:rPr lang="kk-KZ" altLang="en-US" dirty="0">
                <a:latin typeface="+mj-lt"/>
              </a:rPr>
              <a:t>ь</a:t>
            </a:r>
            <a:r>
              <a:rPr lang="ru-RU" altLang="en-US" dirty="0">
                <a:latin typeface="+mj-lt"/>
              </a:rPr>
              <a:t>езные заболевания</a:t>
            </a:r>
            <a:endParaRPr lang="en-US" altLang="en-US" dirty="0">
              <a:latin typeface="+mj-lt"/>
            </a:endParaRPr>
          </a:p>
          <a:p>
            <a:pPr marL="243834" lvl="1" indent="0">
              <a:buNone/>
            </a:pPr>
            <a:endParaRPr lang="en-US" alt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7AE7E5-A2AB-4397-A263-3C002D17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4000" dirty="0"/>
              <a:t>Факты о коронавирусах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BA609-644C-4DCA-84A9-05A171D6C2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086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1948E5-EBA9-40F3-82A0-7E3A5FD0356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altLang="en-US" dirty="0"/>
              <a:t>Трансмиссия</a:t>
            </a:r>
            <a:r>
              <a:rPr lang="en-US" altLang="en-US" dirty="0"/>
              <a:t> </a:t>
            </a:r>
          </a:p>
          <a:p>
            <a:pPr lvl="1"/>
            <a:r>
              <a:rPr lang="ru-RU" altLang="en-US" sz="2000" dirty="0"/>
              <a:t>Чаще всего передается от инфицированного человека к другим через</a:t>
            </a:r>
            <a:r>
              <a:rPr lang="kk-KZ" altLang="en-US" sz="2000" dirty="0"/>
              <a:t>:</a:t>
            </a:r>
            <a:endParaRPr lang="en-US" altLang="en-US" sz="2000" dirty="0"/>
          </a:p>
          <a:p>
            <a:pPr lvl="2"/>
            <a:r>
              <a:rPr lang="kk-KZ" altLang="en-US" dirty="0"/>
              <a:t>Воздух, посредством кашля и чихания</a:t>
            </a:r>
            <a:endParaRPr lang="en-US" altLang="en-US" dirty="0"/>
          </a:p>
          <a:p>
            <a:pPr lvl="2"/>
            <a:r>
              <a:rPr lang="kk-KZ" altLang="en-US" dirty="0"/>
              <a:t>Близкий личный контакт, например прикосновение или рукопожатие</a:t>
            </a:r>
            <a:endParaRPr lang="en-US" altLang="en-US" dirty="0"/>
          </a:p>
          <a:p>
            <a:pPr lvl="2"/>
            <a:r>
              <a:rPr lang="ru-RU" altLang="en-US" dirty="0"/>
              <a:t>Прикосновение к инфицированному объекту или поверхности</a:t>
            </a:r>
            <a:endParaRPr lang="en-US" altLang="en-US" dirty="0"/>
          </a:p>
          <a:p>
            <a:pPr lvl="1"/>
            <a:r>
              <a:rPr lang="ru-RU" altLang="en-US" sz="2000" dirty="0"/>
              <a:t>Обычно происходит осенью или зимой</a:t>
            </a:r>
            <a:r>
              <a:rPr lang="kk-KZ" altLang="en-US" sz="2000" dirty="0"/>
              <a:t>, но может происходить в любое время года</a:t>
            </a:r>
            <a:endParaRPr lang="en-US" altLang="en-US" sz="2000" dirty="0"/>
          </a:p>
          <a:p>
            <a:pPr lvl="1"/>
            <a:r>
              <a:rPr lang="kk-KZ" altLang="en-US" sz="2000" dirty="0"/>
              <a:t>Дети наиболее подвержены риску заражения</a:t>
            </a:r>
            <a:endParaRPr lang="en-US" altLang="en-US" sz="2000" dirty="0"/>
          </a:p>
          <a:p>
            <a:pPr lvl="1"/>
            <a:r>
              <a:rPr lang="kk-KZ" altLang="en-US" sz="2000" dirty="0"/>
              <a:t>Большинство людей заражаются хотя бы раз в течение жизни</a:t>
            </a:r>
            <a:endParaRPr lang="en-US" altLang="en-US" sz="2000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C80854-7492-468B-9D61-F78FB203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000" dirty="0"/>
              <a:t>Факты о коронавирусах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6B3AF-BBDE-4DEA-A218-5ED45863F4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417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F127-F824-4D1A-BA5F-6E4D72BA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</p:spPr>
        <p:txBody>
          <a:bodyPr/>
          <a:lstStyle/>
          <a:p>
            <a:r>
              <a:rPr lang="kk-KZ" altLang="en-US" dirty="0"/>
              <a:t>Коронавирусы у людей </a:t>
            </a:r>
            <a:r>
              <a:rPr lang="en-US" altLang="en-US" dirty="0"/>
              <a:t>(</a:t>
            </a:r>
            <a:r>
              <a:rPr lang="en-US" altLang="en-US" dirty="0" err="1"/>
              <a:t>HCoVs</a:t>
            </a:r>
            <a:r>
              <a:rPr lang="en-US" altLang="en-US" dirty="0"/>
              <a:t>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C79DA-0D7C-4644-92CC-FB8237985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164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E82386-EAE5-4709-81AE-244A37C38F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" y="1554162"/>
            <a:ext cx="6662057" cy="4759551"/>
          </a:xfrm>
        </p:spPr>
        <p:txBody>
          <a:bodyPr/>
          <a:lstStyle/>
          <a:p>
            <a:r>
              <a:rPr lang="kk-KZ" altLang="en-US" dirty="0"/>
              <a:t>Названы так потому что имеют </a:t>
            </a:r>
            <a:r>
              <a:rPr lang="ru-RU" altLang="en-US" dirty="0"/>
              <a:t>булавовидные шиповидные отростки, напоминающие корону</a:t>
            </a:r>
            <a:endParaRPr lang="en-US" altLang="en-US" dirty="0"/>
          </a:p>
          <a:p>
            <a:pPr lvl="1"/>
            <a:r>
              <a:rPr lang="en-US" altLang="en-US" dirty="0"/>
              <a:t>4 </a:t>
            </a:r>
            <a:r>
              <a:rPr lang="kk-KZ" altLang="en-US" dirty="0"/>
              <a:t>подгруппы</a:t>
            </a:r>
            <a:r>
              <a:rPr lang="en-US" altLang="en-US" dirty="0"/>
              <a:t> (</a:t>
            </a:r>
            <a:r>
              <a:rPr lang="kk-KZ" altLang="en-US" dirty="0"/>
              <a:t>альфа</a:t>
            </a:r>
            <a:r>
              <a:rPr lang="en-US" altLang="en-US" dirty="0"/>
              <a:t>, </a:t>
            </a:r>
            <a:r>
              <a:rPr lang="kk-KZ" altLang="en-US" dirty="0"/>
              <a:t>бета</a:t>
            </a:r>
            <a:r>
              <a:rPr lang="en-US" altLang="en-US" dirty="0"/>
              <a:t>, </a:t>
            </a:r>
            <a:r>
              <a:rPr lang="kk-KZ" altLang="en-US" dirty="0"/>
              <a:t>гамма</a:t>
            </a:r>
            <a:r>
              <a:rPr lang="en-US" altLang="en-US" dirty="0"/>
              <a:t>, </a:t>
            </a:r>
            <a:r>
              <a:rPr lang="kk-KZ" altLang="en-US" dirty="0"/>
              <a:t>дельта</a:t>
            </a:r>
            <a:r>
              <a:rPr lang="en-US" altLang="en-US" dirty="0"/>
              <a:t>) </a:t>
            </a:r>
          </a:p>
          <a:p>
            <a:r>
              <a:rPr lang="kk-KZ" altLang="en-US" dirty="0"/>
              <a:t>Семь коронавирусов, которые могут поражать людей</a:t>
            </a:r>
            <a:endParaRPr lang="en-US" altLang="en-US" dirty="0"/>
          </a:p>
          <a:p>
            <a:pPr lvl="1"/>
            <a:r>
              <a:rPr lang="kk-KZ" altLang="en-US" dirty="0"/>
              <a:t>Распространенные</a:t>
            </a:r>
            <a:r>
              <a:rPr lang="en-US" altLang="en-US" dirty="0"/>
              <a:t> </a:t>
            </a:r>
            <a:r>
              <a:rPr lang="en-US" altLang="en-US" dirty="0" err="1"/>
              <a:t>HCoV</a:t>
            </a:r>
            <a:r>
              <a:rPr lang="en-US" altLang="en-US" dirty="0"/>
              <a:t>:</a:t>
            </a:r>
          </a:p>
          <a:p>
            <a:pPr lvl="2"/>
            <a:r>
              <a:rPr lang="en-US" altLang="en-US" dirty="0"/>
              <a:t>HCoV-229E (</a:t>
            </a:r>
            <a:r>
              <a:rPr lang="kk-KZ" altLang="en-US" dirty="0"/>
              <a:t>альфа</a:t>
            </a:r>
            <a:r>
              <a:rPr lang="en-US" altLang="en-US" dirty="0"/>
              <a:t>) </a:t>
            </a:r>
          </a:p>
          <a:p>
            <a:pPr lvl="2"/>
            <a:r>
              <a:rPr lang="en-US" altLang="en-US" dirty="0"/>
              <a:t>HCoV-OC43 (</a:t>
            </a:r>
            <a:r>
              <a:rPr lang="kk-KZ" altLang="en-US" dirty="0"/>
              <a:t>альфа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dirty="0"/>
              <a:t>HCoV-NL63 (</a:t>
            </a:r>
            <a:r>
              <a:rPr lang="kk-KZ" altLang="en-US" dirty="0"/>
              <a:t>бета</a:t>
            </a:r>
            <a:r>
              <a:rPr lang="en-US" altLang="en-US" dirty="0"/>
              <a:t>) </a:t>
            </a:r>
          </a:p>
          <a:p>
            <a:pPr lvl="2"/>
            <a:r>
              <a:rPr lang="en-US" altLang="en-US" dirty="0"/>
              <a:t>HCoV-HKU1 (</a:t>
            </a:r>
            <a:r>
              <a:rPr lang="kk-KZ" altLang="en-US" dirty="0"/>
              <a:t>бета</a:t>
            </a:r>
            <a:r>
              <a:rPr lang="en-US" altLang="en-US" dirty="0"/>
              <a:t>)</a:t>
            </a:r>
          </a:p>
          <a:p>
            <a:pPr lvl="1"/>
            <a:r>
              <a:rPr lang="kk-KZ" altLang="en-US" dirty="0"/>
              <a:t>Другие</a:t>
            </a:r>
            <a:r>
              <a:rPr lang="en-US" altLang="en-US" dirty="0"/>
              <a:t> </a:t>
            </a:r>
            <a:r>
              <a:rPr lang="en-US" altLang="en-US" dirty="0" err="1"/>
              <a:t>CoVs</a:t>
            </a:r>
            <a:r>
              <a:rPr lang="en-US" altLang="en-US" dirty="0"/>
              <a:t>: </a:t>
            </a:r>
          </a:p>
          <a:p>
            <a:pPr lvl="2"/>
            <a:r>
              <a:rPr lang="en-US" altLang="en-US" dirty="0"/>
              <a:t>SARS-</a:t>
            </a:r>
            <a:r>
              <a:rPr lang="en-US" altLang="en-US" dirty="0" err="1"/>
              <a:t>CoV</a:t>
            </a:r>
            <a:r>
              <a:rPr lang="en-US" altLang="en-US" dirty="0"/>
              <a:t> (</a:t>
            </a:r>
            <a:r>
              <a:rPr lang="kk-KZ" altLang="en-US" dirty="0"/>
              <a:t>бета</a:t>
            </a:r>
            <a:r>
              <a:rPr lang="en-US" altLang="en-US" dirty="0"/>
              <a:t>) </a:t>
            </a:r>
          </a:p>
          <a:p>
            <a:pPr lvl="2"/>
            <a:r>
              <a:rPr lang="en-US" altLang="en-US" dirty="0"/>
              <a:t>MERS-</a:t>
            </a:r>
            <a:r>
              <a:rPr lang="en-US" altLang="en-US" dirty="0" err="1"/>
              <a:t>CoV</a:t>
            </a:r>
            <a:r>
              <a:rPr lang="en-US" altLang="en-US" dirty="0"/>
              <a:t> (</a:t>
            </a:r>
            <a:r>
              <a:rPr lang="kk-KZ" altLang="en-US" dirty="0"/>
              <a:t>бета</a:t>
            </a:r>
            <a:r>
              <a:rPr lang="en-US" altLang="en-US" dirty="0"/>
              <a:t>) </a:t>
            </a:r>
          </a:p>
          <a:p>
            <a:pPr lvl="2"/>
            <a:r>
              <a:rPr lang="en-US" altLang="en-US" dirty="0"/>
              <a:t>2019-nCoV* </a:t>
            </a:r>
          </a:p>
          <a:p>
            <a:pPr lvl="3"/>
            <a:r>
              <a:rPr lang="en-US" altLang="en-US" dirty="0"/>
              <a:t>*2019 Novel Coronavirus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57AF4A-9D86-4392-848C-91515DA4B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altLang="en-US" sz="4000" dirty="0"/>
              <a:t>Коронавирусы у людей </a:t>
            </a:r>
            <a:r>
              <a:rPr lang="en-US" altLang="en-US" sz="4000" dirty="0"/>
              <a:t>(</a:t>
            </a:r>
            <a:r>
              <a:rPr lang="en-US" altLang="en-US" sz="4000" dirty="0" err="1"/>
              <a:t>HCoVs</a:t>
            </a:r>
            <a:r>
              <a:rPr lang="en-US" altLang="en-US" sz="4000" dirty="0"/>
              <a:t>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5F9EE-E484-4DA8-84D6-B8FB6FA17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C11B8-04D1-4466-8EDD-FC92826CE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14" y="1554163"/>
            <a:ext cx="3928086" cy="39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721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C6E2-CF79-4C79-9461-26A9BDFAE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Другие коронавирусы</a:t>
            </a:r>
            <a:r>
              <a:rPr lang="en-US" dirty="0"/>
              <a:t> (SARs </a:t>
            </a:r>
            <a:r>
              <a:rPr lang="kk-KZ" dirty="0"/>
              <a:t>и</a:t>
            </a:r>
            <a:r>
              <a:rPr lang="en-US" dirty="0"/>
              <a:t> MERs)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A8964-FD25-4183-ADA1-75553B503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7403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IRD-2016-9b">
  <a:themeElements>
    <a:clrScheme name="colors-ncird-2016-9c">
      <a:dk1>
        <a:srgbClr val="0B40A5"/>
      </a:dk1>
      <a:lt1>
        <a:srgbClr val="FFFFFF"/>
      </a:lt1>
      <a:dk2>
        <a:srgbClr val="3B495B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IRD-2016-9b" id="{C72C50AE-E64E-4C93-A1D5-08358D5E7A36}" vid="{BC44D0F9-662E-4239-B54B-CC907E7FC48E}"/>
    </a:ext>
  </a:extLst>
</a:theme>
</file>

<file path=ppt/theme/theme2.xml><?xml version="1.0" encoding="utf-8"?>
<a:theme xmlns:a="http://schemas.openxmlformats.org/drawingml/2006/main" name="Office Theme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lors-cdc-2016">
      <a:dk1>
        <a:srgbClr val="0B40A5"/>
      </a:dk1>
      <a:lt1>
        <a:srgbClr val="FFFFFF"/>
      </a:lt1>
      <a:dk2>
        <a:srgbClr val="3B495B"/>
      </a:dk2>
      <a:lt2>
        <a:srgbClr val="3A485A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BC66F188D4C748A12203465A1D2157" ma:contentTypeVersion="12" ma:contentTypeDescription="Create a new document." ma:contentTypeScope="" ma:versionID="df4c73866c569780c6e47c6db19f0d65">
  <xsd:schema xmlns:xsd="http://www.w3.org/2001/XMLSchema" xmlns:xs="http://www.w3.org/2001/XMLSchema" xmlns:p="http://schemas.microsoft.com/office/2006/metadata/properties" xmlns:ns3="6849b4e8-fea9-4ce9-997c-f062d09aa32e" xmlns:ns4="7d306aaf-e2b9-48a2-b5f4-ab3d9b331bca" targetNamespace="http://schemas.microsoft.com/office/2006/metadata/properties" ma:root="true" ma:fieldsID="a8b7d605e7e9a2fd85b8d7fab661656d" ns3:_="" ns4:_="">
    <xsd:import namespace="6849b4e8-fea9-4ce9-997c-f062d09aa32e"/>
    <xsd:import namespace="7d306aaf-e2b9-48a2-b5f4-ab3d9b331b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9b4e8-fea9-4ce9-997c-f062d09aa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06aaf-e2b9-48a2-b5f4-ab3d9b331b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B91150-3F69-4E5B-95CE-391BDBE5635F}">
  <ds:schemaRefs>
    <ds:schemaRef ds:uri="6849b4e8-fea9-4ce9-997c-f062d09aa32e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d306aaf-e2b9-48a2-b5f4-ab3d9b331bca"/>
  </ds:schemaRefs>
</ds:datastoreItem>
</file>

<file path=customXml/itemProps2.xml><?xml version="1.0" encoding="utf-8"?>
<ds:datastoreItem xmlns:ds="http://schemas.openxmlformats.org/officeDocument/2006/customXml" ds:itemID="{BB741148-EACE-46B8-B2C3-72274AC9D7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49b4e8-fea9-4ce9-997c-f062d09aa32e"/>
    <ds:schemaRef ds:uri="7d306aaf-e2b9-48a2-b5f4-ab3d9b331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89D7AD-812E-4DCA-B246-E556234E47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23729</TotalTime>
  <Words>1697</Words>
  <Application>Microsoft Office PowerPoint</Application>
  <PresentationFormat>Widescreen</PresentationFormat>
  <Paragraphs>252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Courier New</vt:lpstr>
      <vt:lpstr>Calibri (body)</vt:lpstr>
      <vt:lpstr>Wingdings</vt:lpstr>
      <vt:lpstr>Myriad Web Pro</vt:lpstr>
      <vt:lpstr>Arial</vt:lpstr>
      <vt:lpstr>Symbol</vt:lpstr>
      <vt:lpstr>NCIRD-2016-9b</vt:lpstr>
      <vt:lpstr>Коронавирусы: Основные факты </vt:lpstr>
      <vt:lpstr>Содержание презентации</vt:lpstr>
      <vt:lpstr>Факты о коронавирусах</vt:lpstr>
      <vt:lpstr>Факты о коронавирусах</vt:lpstr>
      <vt:lpstr>Факты о коронавирусах</vt:lpstr>
      <vt:lpstr>Факты о коронавирусах</vt:lpstr>
      <vt:lpstr>Коронавирусы у людей (HCoVs) </vt:lpstr>
      <vt:lpstr>Коронавирусы у людей (HCoVs) </vt:lpstr>
      <vt:lpstr>Другие коронавирусы (SARs и MERs) </vt:lpstr>
      <vt:lpstr>SARS-CoV (ТОРС) Тяжелый острый респираторный синдром </vt:lpstr>
      <vt:lpstr>SARS-CoV (ТОРС) Тяжелый острый респираторный синдром </vt:lpstr>
      <vt:lpstr>MERS-CoV (БВРС) Ближневосточный респираторный синдром</vt:lpstr>
      <vt:lpstr>MERS-CoV (БВРС) Ближневосточный респираторный синдром</vt:lpstr>
      <vt:lpstr>MERS-CoV (БВРС) Ближневосточный респираторный синдром</vt:lpstr>
      <vt:lpstr>Новые коронавирусы</vt:lpstr>
      <vt:lpstr>Новый Коронавирус 2019</vt:lpstr>
      <vt:lpstr>Происхождение</vt:lpstr>
      <vt:lpstr>Анализ 41 лабораторно подтвержденного случая </vt:lpstr>
      <vt:lpstr>Симтомы в начале заболевания (продолжение)</vt:lpstr>
      <vt:lpstr>Развитие клиники (продолжение)</vt:lpstr>
      <vt:lpstr>Предположительный случай заболевания (2019-nCoV) Данные Определения случаев основаны на имеющейся информации и могут пересматриваться по мере накопления новой информации. Странам может потребоваться адаптировать определения случаев в зависимости от их собственной ситуации заболевания. </vt:lpstr>
      <vt:lpstr>Вероятный случай</vt:lpstr>
      <vt:lpstr>Сбор образцов (каждый прежположительный случай должен быть протестирован на 2019-nCoV )</vt:lpstr>
      <vt:lpstr>Сообщение о случае в ВОЗ</vt:lpstr>
      <vt:lpstr>Меры инфекционного контроля</vt:lpstr>
      <vt:lpstr>Меры инфекционного контроля (продолжение)</vt:lpstr>
      <vt:lpstr>  ВЕДЕНИЕ ПАЦИЕНТОВ   </vt:lpstr>
      <vt:lpstr>  Этиотропная терапия  </vt:lpstr>
      <vt:lpstr>  Поддерживающая  терапия </vt:lpstr>
      <vt:lpstr>Спасибо!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Bumburidi, Yekaterina (CDC/DDPHSIS/CGH/DGHP)</cp:lastModifiedBy>
  <cp:revision>742</cp:revision>
  <cp:lastPrinted>2016-04-11T13:22:33Z</cp:lastPrinted>
  <dcterms:created xsi:type="dcterms:W3CDTF">2011-03-17T17:43:16Z</dcterms:created>
  <dcterms:modified xsi:type="dcterms:W3CDTF">2020-02-05T06:03:20Z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0x010100F9BC66F188D4C748A12203465A1D2157</vt:lpwstr>
  </property>
  <property fmtid="{D5CDD505-2E9C-101B-9397-08002B2CF9AE}" pid="4" name="_dlc_DocIdItemGuid">
    <vt:lpwstr>bdab446f-01cf-4853-b8f9-9c6aebe517bb</vt:lpwstr>
  </property>
</Properties>
</file>